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317" r:id="rId4"/>
    <p:sldId id="318" r:id="rId5"/>
    <p:sldId id="260" r:id="rId6"/>
    <p:sldId id="323" r:id="rId7"/>
    <p:sldId id="319" r:id="rId8"/>
    <p:sldId id="262" r:id="rId9"/>
    <p:sldId id="263" r:id="rId10"/>
    <p:sldId id="264" r:id="rId11"/>
    <p:sldId id="326" r:id="rId12"/>
    <p:sldId id="266" r:id="rId13"/>
    <p:sldId id="267" r:id="rId14"/>
    <p:sldId id="320" r:id="rId15"/>
    <p:sldId id="269" r:id="rId16"/>
    <p:sldId id="270" r:id="rId17"/>
    <p:sldId id="271" r:id="rId18"/>
    <p:sldId id="273" r:id="rId19"/>
    <p:sldId id="272" r:id="rId20"/>
    <p:sldId id="321" r:id="rId21"/>
    <p:sldId id="274" r:id="rId22"/>
    <p:sldId id="334" r:id="rId23"/>
    <p:sldId id="335" r:id="rId24"/>
    <p:sldId id="336" r:id="rId25"/>
    <p:sldId id="337" r:id="rId26"/>
    <p:sldId id="277" r:id="rId27"/>
    <p:sldId id="278" r:id="rId28"/>
    <p:sldId id="280" r:id="rId29"/>
    <p:sldId id="281" r:id="rId30"/>
    <p:sldId id="282" r:id="rId31"/>
    <p:sldId id="283" r:id="rId32"/>
    <p:sldId id="284" r:id="rId33"/>
    <p:sldId id="287" r:id="rId34"/>
    <p:sldId id="288" r:id="rId35"/>
    <p:sldId id="333" r:id="rId36"/>
    <p:sldId id="290" r:id="rId37"/>
    <p:sldId id="303" r:id="rId38"/>
    <p:sldId id="330" r:id="rId39"/>
    <p:sldId id="331" r:id="rId40"/>
    <p:sldId id="332" r:id="rId41"/>
    <p:sldId id="293" r:id="rId42"/>
    <p:sldId id="294" r:id="rId43"/>
    <p:sldId id="297" r:id="rId44"/>
    <p:sldId id="298" r:id="rId45"/>
    <p:sldId id="299" r:id="rId46"/>
    <p:sldId id="300" r:id="rId47"/>
    <p:sldId id="301" r:id="rId48"/>
    <p:sldId id="302" r:id="rId49"/>
    <p:sldId id="312" r:id="rId50"/>
    <p:sldId id="324" r:id="rId51"/>
    <p:sldId id="305" r:id="rId52"/>
    <p:sldId id="306" r:id="rId53"/>
    <p:sldId id="314" r:id="rId54"/>
    <p:sldId id="313" r:id="rId55"/>
    <p:sldId id="315" r:id="rId56"/>
    <p:sldId id="309" r:id="rId57"/>
    <p:sldId id="322" r:id="rId58"/>
    <p:sldId id="31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-20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91E65-5570-A240-AC76-6674BC68C92B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60EE0-8714-5F4E-B8E7-580180D5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50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4568-F5EA-FE4B-A1AB-0DA78021D215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3E24E-2E45-6C4A-830C-37D2EB4A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BCR/ABL</a:t>
            </a:r>
          </a:p>
          <a:p>
            <a:r>
              <a:rPr lang="en-US" dirty="0" err="1" smtClean="0"/>
              <a:t>HepC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3E785-F744-0043-A8E1-E4A9556053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42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D0978-D5BB-B349-A7A8-5BA9FA586A61}" type="slidenum">
              <a:rPr lang="en-US"/>
              <a:pPr/>
              <a:t>46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D36BDB-48E3-8947-BBEA-F37656EAF561}" type="slidenum">
              <a:rPr lang="en-US"/>
              <a:pPr/>
              <a:t>52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cs typeface="MS PGothic" charset="0"/>
              </a:rPr>
              <a:t>NGI is one of the most well equipped NGS site in Europe. We use different technologies which makes it possible to find most appropriate solution for different type of projects</a:t>
            </a:r>
          </a:p>
        </p:txBody>
      </p:sp>
      <p:sp>
        <p:nvSpPr>
          <p:cNvPr id="1536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fld id="{2F79CB7E-909E-3041-A4DA-8757F10855A9}" type="slidenum">
              <a:rPr lang="en-US" sz="1200">
                <a:solidFill>
                  <a:srgbClr val="000000"/>
                </a:solidFill>
                <a:cs typeface="MS PGothic" charset="0"/>
              </a:rPr>
              <a:pPr algn="r" eaLnBrk="1" hangingPunct="1"/>
              <a:t>53</a:t>
            </a:fld>
            <a:endParaRPr lang="en-US" sz="1200">
              <a:solidFill>
                <a:srgbClr val="000000"/>
              </a:solidFill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en-US" sz="24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sv-SE" sz="2400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94794-A686-6A40-B55A-03C10FEB4F38}" type="slidenum">
              <a:rPr lang="en-US"/>
              <a:pPr/>
              <a:t>8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3D8299-52F8-EA4C-BFFD-47FC10744EA2}" type="slidenum">
              <a:rPr lang="en-US"/>
              <a:pPr/>
              <a:t>9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6188E-5FFD-A14C-A5A5-344DE4B9843F}" type="slidenum">
              <a:rPr lang="en-US"/>
              <a:pPr/>
              <a:t>10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sv-SE" smtClean="0">
                <a:ea typeface="ＭＳ Ｐゴシック" pitchFamily="34" charset="-128"/>
              </a:rPr>
              <a:t>De fragment som ska sekvensera amplifiera I flödescellen för att möjliggöra detektion av signalerna från sekvensningen. Detta sker I en så kallad klulstergenerering, där de fragment som ska sekvenseras kopieras ca 1000x på en liten delyta och varje fragment då bildar ett sk klluster. </a:t>
            </a:r>
          </a:p>
          <a:p>
            <a:endParaRPr lang="en-US" altLang="sv-SE" smtClean="0">
              <a:ea typeface="ＭＳ Ｐゴシック" pitchFamily="34" charset="-128"/>
            </a:endParaRPr>
          </a:p>
          <a:p>
            <a:r>
              <a:rPr lang="en-US" altLang="sv-SE" smtClean="0">
                <a:ea typeface="ＭＳ Ｐゴシック" pitchFamily="34" charset="-128"/>
              </a:rPr>
              <a:t>Förenklad bild, sker samtidigt för ca 200M fragment per lane I flödescellen. </a:t>
            </a:r>
          </a:p>
          <a:p>
            <a:endParaRPr lang="en-US" altLang="sv-SE" smtClean="0">
              <a:ea typeface="ＭＳ Ｐゴシック" pitchFamily="34" charset="-128"/>
            </a:endParaRPr>
          </a:p>
          <a:p>
            <a:r>
              <a:rPr lang="en-US" altLang="sv-SE" smtClean="0">
                <a:ea typeface="ＭＳ Ｐゴシック" pitchFamily="34" charset="-128"/>
              </a:rPr>
              <a:t>Adaptern på sekvensningsbiblioteken binder till komplementära sekvenser på ytan I flödescellen. Den komplementära sekvensen fungerar </a:t>
            </a:r>
          </a:p>
        </p:txBody>
      </p:sp>
      <p:sp>
        <p:nvSpPr>
          <p:cNvPr id="2129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F21F67B-76A5-4E48-98D7-35C6B58D3D8C}" type="slidenum">
              <a:rPr lang="en-US" altLang="sv-SE" sz="1200">
                <a:latin typeface="Calibri" pitchFamily="34" charset="0"/>
              </a:rPr>
              <a:pPr eaLnBrk="1" hangingPunct="1"/>
              <a:t>11</a:t>
            </a:fld>
            <a:endParaRPr lang="en-US" altLang="sv-SE" sz="12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649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ABAB9-D0B3-4340-9C1C-D70284F728ED}" type="slidenum">
              <a:rPr lang="en-US"/>
              <a:pPr/>
              <a:t>12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9FC48-0AFE-C14A-95E7-C3BDF7F315F9}" type="slidenum">
              <a:rPr lang="en-US"/>
              <a:pPr/>
              <a:t>13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38D1B-05FA-2A4E-9B05-691B1EB98909}" type="slidenum">
              <a:rPr lang="en-US"/>
              <a:pPr/>
              <a:t>15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1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80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29/11/16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5359156" y="265016"/>
            <a:ext cx="3492590" cy="79339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rmAutofit/>
          </a:bodyPr>
          <a:lstStyle>
            <a:lvl1pPr algn="r">
              <a:defRPr sz="150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12" name="Platshållare för text 11"/>
          <p:cNvSpPr>
            <a:spLocks noGrp="1"/>
          </p:cNvSpPr>
          <p:nvPr>
            <p:ph type="body" sz="quarter" idx="13"/>
          </p:nvPr>
        </p:nvSpPr>
        <p:spPr>
          <a:xfrm>
            <a:off x="307975" y="1782810"/>
            <a:ext cx="6773424" cy="1223853"/>
          </a:xfrm>
        </p:spPr>
        <p:txBody>
          <a:bodyPr>
            <a:noAutofit/>
          </a:bodyPr>
          <a:lstStyle>
            <a:lvl1pPr marL="0">
              <a:buNone/>
              <a:defRPr sz="3200" b="1"/>
            </a:lvl1pPr>
            <a:lvl2pPr marL="0">
              <a:buNone/>
              <a:defRPr sz="3200" b="1"/>
            </a:lvl2pPr>
            <a:lvl3pPr marL="0">
              <a:buNone/>
              <a:defRPr sz="3200" b="1"/>
            </a:lvl3pPr>
            <a:lvl4pPr marL="0">
              <a:buNone/>
              <a:defRPr sz="3200" b="1"/>
            </a:lvl4pPr>
            <a:lvl5pPr marL="0">
              <a:buNone/>
              <a:defRPr sz="3200" b="1"/>
            </a:lvl5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/>
          </p:nvPr>
        </p:nvSpPr>
        <p:spPr>
          <a:xfrm>
            <a:off x="307975" y="3283795"/>
            <a:ext cx="6773863" cy="2376488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1207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94CFA-45CE-584A-8B62-052D61CCBF25}" type="datetime1">
              <a:rPr lang="sv-SE" smtClean="0"/>
              <a:pPr/>
              <a:t>29/11/16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4" name="Platshållare för text 13"/>
          <p:cNvSpPr>
            <a:spLocks noGrp="1"/>
          </p:cNvSpPr>
          <p:nvPr>
            <p:ph type="body" sz="quarter" idx="14" hasCustomPrompt="1"/>
          </p:nvPr>
        </p:nvSpPr>
        <p:spPr>
          <a:xfrm>
            <a:off x="307974" y="1879297"/>
            <a:ext cx="4541843" cy="1898294"/>
          </a:xfrm>
        </p:spPr>
        <p:txBody>
          <a:bodyPr wrap="square">
            <a:noAutofit/>
          </a:bodyPr>
          <a:lstStyle>
            <a:lvl1pPr marL="0" indent="0" algn="l" rtl="0">
              <a:spcBef>
                <a:spcPts val="0"/>
              </a:spcBef>
              <a:buNone/>
              <a:defRPr lang="sv-SE" sz="2400" b="0" strike="noStrike" cap="none" baseline="0" smtClean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SciLifeLab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has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been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created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by the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coordinated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br>
              <a:rPr lang="sv-SE" sz="2000" baseline="30000" dirty="0" smtClean="0">
                <a:solidFill>
                  <a:srgbClr val="000000"/>
                </a:solidFill>
                <a:latin typeface="ArialMT"/>
              </a:rPr>
            </a:b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effort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four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universities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in Stockholm and Uppsala: Stockholm University, the Karolinska Institutet, KTH Royal </a:t>
            </a:r>
            <a:r>
              <a:rPr lang="sv-SE" sz="2000" baseline="30000" dirty="0" err="1" smtClean="0">
                <a:solidFill>
                  <a:srgbClr val="000000"/>
                </a:solidFill>
                <a:latin typeface="ArialMT"/>
              </a:rPr>
              <a:t>Institute</a:t>
            </a:r>
            <a:r>
              <a:rPr lang="sv-SE" sz="2000" baseline="30000" dirty="0" smtClean="0">
                <a:solidFill>
                  <a:srgbClr val="000000"/>
                </a:solidFill>
                <a:latin typeface="ArialMT"/>
              </a:rPr>
              <a:t> of Technology and Uppsala University.</a:t>
            </a:r>
          </a:p>
        </p:txBody>
      </p:sp>
      <p:pic>
        <p:nvPicPr>
          <p:cNvPr id="8" name="Bildobjekt 7" descr="universitet_logotyper_liggand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51485" y="332810"/>
            <a:ext cx="3222111" cy="6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7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1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7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0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3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01843-7042-7C49-8FB0-59BA7AFF31BA}" type="datetimeFigureOut">
              <a:rPr lang="en-US" smtClean="0"/>
              <a:t>29/11/16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37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16.png"/><Relationship Id="rId10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jpe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1.png"/><Relationship Id="rId5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hyperlink" Target="http://journals.plos.org/plosbiology/article?id=10.1371/journal.pbio.1001744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4" Type="http://schemas.openxmlformats.org/officeDocument/2006/relationships/image" Target="../media/image112.jpeg"/><Relationship Id="rId5" Type="http://schemas.openxmlformats.org/officeDocument/2006/relationships/image" Target="../media/image113.jpe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25" y="2130425"/>
            <a:ext cx="9022299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Next Generation Sequencing –</a:t>
            </a:r>
            <a:b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An Overview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525" y="4366760"/>
            <a:ext cx="8009343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Olga Vinnere Pettersson, PhD</a:t>
            </a:r>
          </a:p>
          <a:p>
            <a:r>
              <a:rPr lang="en-US" sz="3000" dirty="0" smtClean="0"/>
              <a:t>National Genomics Infrastructure hosted by </a:t>
            </a:r>
            <a:r>
              <a:rPr lang="en-US" sz="3000" dirty="0" err="1" smtClean="0"/>
              <a:t>ScilifeLab</a:t>
            </a:r>
            <a:r>
              <a:rPr lang="en-US" sz="3000" dirty="0" smtClean="0"/>
              <a:t>,</a:t>
            </a:r>
          </a:p>
          <a:p>
            <a:r>
              <a:rPr lang="en-US" sz="3000" dirty="0" smtClean="0"/>
              <a:t>Uppsala Node (UGC)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74" y="37049"/>
            <a:ext cx="3221851" cy="109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6" y="389025"/>
            <a:ext cx="2370111" cy="738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7338" y="6457767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Version 6.3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7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Illumina</a:t>
            </a:r>
            <a:endParaRPr lang="en-US" b="1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309249"/>
            <a:ext cx="6858000" cy="2415401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Whole genome, </a:t>
            </a:r>
            <a:r>
              <a:rPr lang="en-US" sz="2000" dirty="0" err="1"/>
              <a:t>exome</a:t>
            </a:r>
            <a:r>
              <a:rPr lang="en-US" sz="2000" dirty="0"/>
              <a:t> and targeted </a:t>
            </a:r>
            <a:r>
              <a:rPr lang="en-US" sz="2000" dirty="0" err="1"/>
              <a:t>reseq</a:t>
            </a:r>
            <a:endParaRPr lang="en-US" sz="2000" dirty="0"/>
          </a:p>
          <a:p>
            <a:r>
              <a:rPr lang="en-US" sz="2000" dirty="0" err="1"/>
              <a:t>Transcriptome</a:t>
            </a:r>
            <a:r>
              <a:rPr lang="en-US" sz="2000" dirty="0"/>
              <a:t> analyses</a:t>
            </a:r>
          </a:p>
          <a:p>
            <a:r>
              <a:rPr lang="en-US" sz="2000" dirty="0" err="1"/>
              <a:t>Methylome</a:t>
            </a:r>
            <a:r>
              <a:rPr lang="en-US" sz="2000" dirty="0"/>
              <a:t> and </a:t>
            </a:r>
            <a:r>
              <a:rPr lang="en-US" sz="2000" dirty="0" err="1"/>
              <a:t>ChiPSeq</a:t>
            </a:r>
            <a:endParaRPr lang="en-US" sz="2000" dirty="0"/>
          </a:p>
          <a:p>
            <a:r>
              <a:rPr lang="en-US" sz="2000" dirty="0"/>
              <a:t>Rapid targeted </a:t>
            </a:r>
            <a:r>
              <a:rPr lang="en-US" sz="2000" dirty="0" err="1"/>
              <a:t>resequencing</a:t>
            </a:r>
            <a:r>
              <a:rPr lang="en-US" sz="2000" dirty="0"/>
              <a:t> (MiSeq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Human genome </a:t>
            </a:r>
            <a:r>
              <a:rPr lang="en-US" sz="2000" dirty="0" err="1" smtClean="0"/>
              <a:t>seq</a:t>
            </a:r>
            <a:r>
              <a:rPr lang="en-US" sz="2000" dirty="0" smtClean="0"/>
              <a:t> (</a:t>
            </a:r>
            <a:r>
              <a:rPr lang="en-US" sz="2000" dirty="0" err="1" smtClean="0"/>
              <a:t>Xten</a:t>
            </a:r>
            <a:r>
              <a:rPr lang="en-US" sz="2000" dirty="0" smtClean="0"/>
              <a:t>)</a:t>
            </a:r>
            <a:endParaRPr lang="en-US" dirty="0"/>
          </a:p>
        </p:txBody>
      </p:sp>
      <p:graphicFrame>
        <p:nvGraphicFramePr>
          <p:cNvPr id="4102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10641"/>
              </p:ext>
            </p:extLst>
          </p:nvPr>
        </p:nvGraphicFramePr>
        <p:xfrm>
          <a:off x="457200" y="1130830"/>
          <a:ext cx="8382000" cy="2865120"/>
        </p:xfrm>
        <a:graphic>
          <a:graphicData uri="http://schemas.openxmlformats.org/drawingml/2006/table">
            <a:tbl>
              <a:tblPr/>
              <a:tblGrid>
                <a:gridCol w="1511300"/>
                <a:gridCol w="2679700"/>
                <a:gridCol w="1676400"/>
                <a:gridCol w="1295400"/>
                <a:gridCol w="1219200"/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HiSeq2500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600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27h or standard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run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100x100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(250x250)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540 Mb – 15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(4 – 48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hours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Up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350x350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HiSeqXten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- 1.8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(3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days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150x150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6" y="5267499"/>
            <a:ext cx="2105316" cy="1457151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488" y="4309249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65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 bwMode="auto">
          <a:xfrm>
            <a:off x="457200" y="99646"/>
            <a:ext cx="8229600" cy="644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sv-SE" b="1" dirty="0" err="1" smtClean="0">
                <a:ea typeface="ＭＳ Ｐゴシック" pitchFamily="34" charset="-128"/>
              </a:rPr>
              <a:t>Illumina</a:t>
            </a:r>
            <a:r>
              <a:rPr lang="en-US" altLang="sv-SE" dirty="0" smtClean="0">
                <a:ea typeface="ＭＳ Ｐゴシック" pitchFamily="34" charset="-128"/>
              </a:rPr>
              <a:t>: bridge amplification</a:t>
            </a:r>
            <a:endParaRPr lang="sv-SE" altLang="sv-SE" dirty="0" smtClean="0">
              <a:ea typeface="ＭＳ Ｐゴシック" pitchFamily="34" charset="-128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65" y="2162856"/>
            <a:ext cx="8236073" cy="29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5455444"/>
            <a:ext cx="2778125" cy="96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4365" y="5125244"/>
            <a:ext cx="4852988" cy="163036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342900" indent="-3429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altLang="sv-SE" sz="2000" dirty="0"/>
              <a:t>200M fragments per lane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sv-SE" sz="2000" dirty="0"/>
              <a:t>Bridge amplification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sv-SE" sz="2000" dirty="0"/>
              <a:t>Ends with blocking of free 3</a:t>
            </a:r>
            <a:r>
              <a:rPr lang="en-US" altLang="en-US" sz="2000" dirty="0"/>
              <a:t>’</a:t>
            </a:r>
            <a:r>
              <a:rPr lang="en-US" altLang="sv-SE" sz="2000" dirty="0"/>
              <a:t>-ends and</a:t>
            </a:r>
          </a:p>
          <a:p>
            <a:pPr eaLnBrk="1" hangingPunct="1"/>
            <a:r>
              <a:rPr lang="en-US" altLang="sv-SE" sz="2000" dirty="0" err="1"/>
              <a:t>hybridisation</a:t>
            </a:r>
            <a:r>
              <a:rPr lang="en-US" altLang="sv-SE" sz="2000" dirty="0"/>
              <a:t> of sequencing primer</a:t>
            </a:r>
          </a:p>
          <a:p>
            <a:pPr eaLnBrk="1" hangingPunct="1">
              <a:buFont typeface="Arial" pitchFamily="34" charset="0"/>
              <a:buChar char="•"/>
            </a:pPr>
            <a:endParaRPr lang="en-US" altLang="sv-SE" sz="2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790" y="1051667"/>
            <a:ext cx="607695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39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  <a:noFill/>
        </p:spPr>
        <p:txBody>
          <a:bodyPr>
            <a:normAutofit/>
          </a:bodyPr>
          <a:lstStyle/>
          <a:p>
            <a:r>
              <a:rPr lang="en-US" sz="3200" b="1" dirty="0" smtClean="0"/>
              <a:t>Ion Torrent</a:t>
            </a:r>
            <a:endParaRPr lang="en-US" sz="3200" b="1" dirty="0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4876800" cy="1946239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Microbial and </a:t>
            </a:r>
            <a:r>
              <a:rPr lang="en-US" sz="2000" dirty="0" err="1"/>
              <a:t>metagenomic</a:t>
            </a:r>
            <a:r>
              <a:rPr lang="en-US" sz="2000" dirty="0"/>
              <a:t> sequencing</a:t>
            </a:r>
          </a:p>
          <a:p>
            <a:r>
              <a:rPr lang="en-US" sz="2000" dirty="0"/>
              <a:t>Targeted </a:t>
            </a:r>
            <a:r>
              <a:rPr lang="en-US" sz="2000" dirty="0" smtClean="0"/>
              <a:t>re-sequencing (gene panels)</a:t>
            </a:r>
            <a:endParaRPr lang="en-US" sz="2000" dirty="0"/>
          </a:p>
          <a:p>
            <a:r>
              <a:rPr lang="en-US" sz="2000" dirty="0"/>
              <a:t>Clinical sequencing</a:t>
            </a:r>
            <a:endParaRPr lang="en-US" dirty="0"/>
          </a:p>
        </p:txBody>
      </p:sp>
      <p:graphicFrame>
        <p:nvGraphicFramePr>
          <p:cNvPr id="296988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955001"/>
              </p:ext>
            </p:extLst>
          </p:nvPr>
        </p:nvGraphicFramePr>
        <p:xfrm>
          <a:off x="685800" y="1401921"/>
          <a:ext cx="5154593" cy="2990215"/>
        </p:xfrm>
        <a:graphic>
          <a:graphicData uri="http://schemas.openxmlformats.org/drawingml/2006/table">
            <a:tbl>
              <a:tblPr/>
              <a:tblGrid>
                <a:gridCol w="1561667"/>
                <a:gridCol w="1970693"/>
                <a:gridCol w="1622233"/>
              </a:tblGrid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-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314, 316, 318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PGM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 – 1 Gb Gb,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– 400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P-I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Proton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520, 530, 540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Gb – 10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400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(600)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(except 540)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98" y="2366316"/>
            <a:ext cx="2856102" cy="2158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5196" y="450381"/>
            <a:ext cx="1729312" cy="17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077" y="4774906"/>
            <a:ext cx="1717431" cy="16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25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Ion Torrent </a:t>
            </a:r>
            <a:r>
              <a:rPr lang="en-US" dirty="0"/>
              <a:t>- H</a:t>
            </a:r>
            <a:r>
              <a:rPr lang="en-US" baseline="30000" dirty="0"/>
              <a:t>+</a:t>
            </a:r>
            <a:r>
              <a:rPr lang="en-US" dirty="0"/>
              <a:t> ion-sensitive field effect transistors </a:t>
            </a:r>
          </a:p>
        </p:txBody>
      </p:sp>
      <p:pic>
        <p:nvPicPr>
          <p:cNvPr id="123907" name="Picture 3" descr="Skärmavbild 2011-10-20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3"/>
            <a:ext cx="9144000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2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Brace 4"/>
          <p:cNvSpPr/>
          <p:nvPr/>
        </p:nvSpPr>
        <p:spPr>
          <a:xfrm rot="16200000">
            <a:off x="1779164" y="-78863"/>
            <a:ext cx="468051" cy="3091289"/>
          </a:xfrm>
          <a:prstGeom prst="rightBrac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290" y="1700807"/>
            <a:ext cx="3504740" cy="102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041" y="2810197"/>
            <a:ext cx="301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314                  316                318</a:t>
            </a:r>
            <a:endParaRPr lang="en-US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6728" y="4260175"/>
            <a:ext cx="1680245" cy="11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0818" y="4260175"/>
            <a:ext cx="1099536" cy="101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971" y="175813"/>
            <a:ext cx="1099536" cy="1044308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16200000">
            <a:off x="6401973" y="-78863"/>
            <a:ext cx="468051" cy="3091289"/>
          </a:xfrm>
          <a:prstGeom prst="rightBrac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5030" y="1700807"/>
            <a:ext cx="1099536" cy="101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4971" y="1700807"/>
            <a:ext cx="1099536" cy="101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4507" y="1710821"/>
            <a:ext cx="1099536" cy="101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417361" y="5387021"/>
            <a:ext cx="36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PI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3041" y="3179529"/>
            <a:ext cx="3322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250 000          4 </a:t>
            </a:r>
            <a:r>
              <a:rPr lang="en-US" dirty="0" err="1" smtClean="0"/>
              <a:t>mln</a:t>
            </a:r>
            <a:r>
              <a:rPr lang="en-US" dirty="0" smtClean="0"/>
              <a:t>             9 </a:t>
            </a:r>
            <a:r>
              <a:rPr lang="en-US" dirty="0" err="1" smtClean="0"/>
              <a:t>mln</a:t>
            </a:r>
            <a:endParaRPr lang="en-US" dirty="0" smtClean="0"/>
          </a:p>
          <a:p>
            <a:r>
              <a:rPr lang="en-US" dirty="0" smtClean="0"/>
              <a:t>400 </a:t>
            </a:r>
            <a:r>
              <a:rPr lang="en-US" dirty="0" err="1" smtClean="0"/>
              <a:t>bp</a:t>
            </a:r>
            <a:r>
              <a:rPr lang="en-US" dirty="0" smtClean="0"/>
              <a:t>            400 </a:t>
            </a:r>
            <a:r>
              <a:rPr lang="en-US" dirty="0" err="1" smtClean="0"/>
              <a:t>bp</a:t>
            </a:r>
            <a:r>
              <a:rPr lang="en-US" dirty="0" smtClean="0"/>
              <a:t>           400 </a:t>
            </a:r>
            <a:r>
              <a:rPr lang="en-US" dirty="0" err="1" smtClean="0"/>
              <a:t>bp</a:t>
            </a:r>
            <a:endParaRPr lang="en-US" dirty="0" smtClean="0"/>
          </a:p>
          <a:p>
            <a:r>
              <a:rPr lang="en-US" dirty="0" smtClean="0"/>
              <a:t>100 Mb	       500 Mb         1 Gb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84691" y="658556"/>
            <a:ext cx="10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PGM 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705142" y="5275132"/>
            <a:ext cx="120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Proton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261542" y="2729271"/>
            <a:ext cx="280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520                530              540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090354" y="3176037"/>
            <a:ext cx="3322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8 </a:t>
            </a:r>
            <a:r>
              <a:rPr lang="en-US" dirty="0" err="1" smtClean="0"/>
              <a:t>mln</a:t>
            </a:r>
            <a:r>
              <a:rPr lang="en-US" dirty="0" smtClean="0"/>
              <a:t>           15-20 </a:t>
            </a:r>
            <a:r>
              <a:rPr lang="en-US" dirty="0" err="1" smtClean="0"/>
              <a:t>mln</a:t>
            </a:r>
            <a:r>
              <a:rPr lang="en-US" dirty="0" smtClean="0"/>
              <a:t>     90 </a:t>
            </a:r>
            <a:r>
              <a:rPr lang="en-US" dirty="0" err="1" smtClean="0"/>
              <a:t>mln</a:t>
            </a:r>
            <a:endParaRPr lang="en-US" dirty="0" smtClean="0"/>
          </a:p>
          <a:p>
            <a:r>
              <a:rPr lang="en-US" dirty="0" smtClean="0"/>
              <a:t>   400 </a:t>
            </a:r>
            <a:r>
              <a:rPr lang="en-US" dirty="0" err="1" smtClean="0"/>
              <a:t>bp</a:t>
            </a:r>
            <a:r>
              <a:rPr lang="en-US" dirty="0" smtClean="0"/>
              <a:t>         400 </a:t>
            </a:r>
            <a:r>
              <a:rPr lang="en-US" dirty="0" err="1" smtClean="0"/>
              <a:t>bp</a:t>
            </a:r>
            <a:r>
              <a:rPr lang="en-US" dirty="0" smtClean="0"/>
              <a:t>           200 </a:t>
            </a:r>
            <a:r>
              <a:rPr lang="en-US" dirty="0" err="1" smtClean="0"/>
              <a:t>bp</a:t>
            </a:r>
            <a:endParaRPr lang="en-US" dirty="0" smtClean="0"/>
          </a:p>
          <a:p>
            <a:r>
              <a:rPr lang="en-US" dirty="0"/>
              <a:t>  </a:t>
            </a:r>
            <a:r>
              <a:rPr lang="en-US" dirty="0" smtClean="0"/>
              <a:t> 1 Gb             5 Gb               10 Gb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35544" y="5762466"/>
            <a:ext cx="1042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90 </a:t>
            </a:r>
            <a:r>
              <a:rPr lang="en-US" dirty="0" err="1" smtClean="0"/>
              <a:t>mln</a:t>
            </a:r>
            <a:endParaRPr lang="en-US" dirty="0" smtClean="0"/>
          </a:p>
          <a:p>
            <a:r>
              <a:rPr lang="en-US" dirty="0" smtClean="0"/>
              <a:t>200 </a:t>
            </a:r>
            <a:r>
              <a:rPr lang="en-US" dirty="0" err="1" smtClean="0"/>
              <a:t>bp</a:t>
            </a:r>
            <a:endParaRPr lang="en-US" dirty="0" smtClean="0"/>
          </a:p>
          <a:p>
            <a:r>
              <a:rPr lang="en-US" dirty="0" smtClean="0"/>
              <a:t>10-18 Gb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74816" y="658556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S5XL</a:t>
            </a:r>
            <a:endParaRPr lang="en-US" b="1" dirty="0"/>
          </a:p>
        </p:txBody>
      </p: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8203" y="106975"/>
            <a:ext cx="1138525" cy="116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946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Skärmavbild 2011-10-23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76676"/>
            <a:ext cx="2237181" cy="197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6458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877674"/>
              </p:ext>
            </p:extLst>
          </p:nvPr>
        </p:nvGraphicFramePr>
        <p:xfrm>
          <a:off x="381000" y="1328293"/>
          <a:ext cx="8382000" cy="1920875"/>
        </p:xfrm>
        <a:graphic>
          <a:graphicData uri="http://schemas.openxmlformats.org/drawingml/2006/table">
            <a:tbl>
              <a:tblPr/>
              <a:tblGrid>
                <a:gridCol w="1672167"/>
                <a:gridCol w="2474383"/>
                <a:gridCol w="1492250"/>
                <a:gridCol w="1390650"/>
                <a:gridCol w="1352550"/>
              </a:tblGrid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 II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Sequel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(R&amp;D)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Mb – 1.3 Gb /30 - 360 min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SMRTCell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30 000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(70 000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%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(on a single passage!)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Insertions,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random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  <p:sp>
        <p:nvSpPr>
          <p:cNvPr id="14645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6096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SMRT-technology</a:t>
            </a:r>
            <a:endParaRPr lang="en-US" dirty="0"/>
          </a:p>
        </p:txBody>
      </p:sp>
      <p:pic>
        <p:nvPicPr>
          <p:cNvPr id="146456" name="Picture 24" descr="Skärmavbild 2011-10-20 k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0788"/>
            <a:ext cx="5638800" cy="3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85800" y="322738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</a:rPr>
              <a:t>Single-Molecule, Real-Time DNA sequencing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839" y="5173992"/>
            <a:ext cx="1763171" cy="168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01" y="274638"/>
            <a:ext cx="8229600" cy="1143000"/>
          </a:xfrm>
        </p:spPr>
        <p:txBody>
          <a:bodyPr/>
          <a:lstStyle/>
          <a:p>
            <a:pPr algn="l"/>
            <a:r>
              <a:rPr lang="en-US" dirty="0" err="1" smtClean="0"/>
              <a:t>PacBio</a:t>
            </a:r>
            <a:r>
              <a:rPr lang="en-US" dirty="0" smtClean="0"/>
              <a:t> SMRT -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Single Molecule Real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01" y="2563957"/>
            <a:ext cx="3822700" cy="382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22" y="2557463"/>
            <a:ext cx="36703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839" y="369205"/>
            <a:ext cx="1595862" cy="15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1066800"/>
            <a:ext cx="6007100" cy="579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0"/>
            <a:ext cx="3149600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3167" y="254000"/>
            <a:ext cx="44933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Oxford </a:t>
            </a:r>
            <a:r>
              <a:rPr lang="en-US" sz="3200" dirty="0" err="1" smtClean="0"/>
              <a:t>Nanopore</a:t>
            </a:r>
            <a:r>
              <a:rPr lang="en-US" sz="3200" dirty="0" smtClean="0"/>
              <a:t> </a:t>
            </a:r>
            <a:r>
              <a:rPr lang="en-US" sz="3200" dirty="0" err="1" smtClean="0"/>
              <a:t>MinION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455833" y="2796000"/>
            <a:ext cx="2410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Reads up to 100k</a:t>
            </a:r>
          </a:p>
          <a:p>
            <a:r>
              <a:rPr lang="en-US" sz="2400" dirty="0" smtClean="0"/>
              <a:t>1D and 2D reads</a:t>
            </a:r>
          </a:p>
          <a:p>
            <a:r>
              <a:rPr lang="en-US" sz="2400" dirty="0" smtClean="0"/>
              <a:t>15-40% error rate</a:t>
            </a:r>
          </a:p>
          <a:p>
            <a:r>
              <a:rPr lang="en-US" sz="2400" dirty="0" smtClean="0"/>
              <a:t>Life time 5 days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667" y="5593314"/>
            <a:ext cx="1185333" cy="12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0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-1" y="115888"/>
            <a:ext cx="89185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Calibri" charset="0"/>
              </a:rPr>
              <a:t>Main types of </a:t>
            </a:r>
            <a:r>
              <a:rPr lang="en-US" dirty="0" smtClean="0">
                <a:latin typeface="Calibri" charset="0"/>
              </a:rPr>
              <a:t>equipment</a:t>
            </a:r>
            <a:endParaRPr lang="en-US" dirty="0">
              <a:latin typeface="Calibri" charset="0"/>
            </a:endParaRP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8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39750" y="3073516"/>
            <a:ext cx="191590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HiSeq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Xten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MiSeq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paired reads</a:t>
            </a:r>
          </a:p>
          <a:p>
            <a:pPr eaLnBrk="1" hangingPunct="1"/>
            <a:r>
              <a:rPr lang="en-US" sz="1800" b="1" dirty="0"/>
              <a:t>HIGH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81075"/>
            <a:ext cx="1966912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348038" y="3073516"/>
            <a:ext cx="228780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Ion Torrent PGM</a:t>
            </a:r>
          </a:p>
          <a:p>
            <a:pPr eaLnBrk="1" hangingPunct="1"/>
            <a:r>
              <a:rPr lang="en-US" sz="1800" dirty="0"/>
              <a:t>Ion Proton</a:t>
            </a:r>
          </a:p>
          <a:p>
            <a:pPr eaLnBrk="1" hangingPunct="1"/>
            <a:r>
              <a:rPr lang="en-US" sz="1800" dirty="0"/>
              <a:t>Ion S5 XL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single-end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9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908050"/>
            <a:ext cx="2478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6372225" y="2751006"/>
            <a:ext cx="1801056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PacBio</a:t>
            </a:r>
            <a:r>
              <a:rPr lang="en-US" sz="1800" dirty="0"/>
              <a:t> RSII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Ultra-long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0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-171450" y="139700"/>
            <a:ext cx="8229601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Outline: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6611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A bit of history</a:t>
            </a:r>
          </a:p>
          <a:p>
            <a:pPr marL="0" indent="0" eaLnBrk="1" hangingPunct="1">
              <a:buNone/>
            </a:pPr>
            <a:r>
              <a:rPr lang="en-US" sz="2600" dirty="0" smtClean="0">
                <a:ea typeface="ＭＳ Ｐゴシック" charset="-128"/>
                <a:cs typeface="ＭＳ Ｐゴシック" charset="-128"/>
              </a:rPr>
              <a:t> </a:t>
            </a: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NGS technologies &amp; sample prep</a:t>
            </a:r>
          </a:p>
          <a:p>
            <a:pPr eaLnBrk="1" hangingPunct="1"/>
            <a:endParaRPr lang="en-US" sz="2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NGS applications </a:t>
            </a:r>
          </a:p>
          <a:p>
            <a:pPr marL="457200" lvl="1" indent="0" eaLnBrk="1" hangingPunct="1">
              <a:buNone/>
            </a:pPr>
            <a:endParaRPr lang="en-US" sz="2600" dirty="0" smtClean="0"/>
          </a:p>
          <a:p>
            <a:r>
              <a:rPr lang="en-US" sz="2600" dirty="0">
                <a:ea typeface="ＭＳ Ｐゴシック" charset="-128"/>
                <a:cs typeface="ＭＳ Ｐゴシック" charset="-128"/>
              </a:rPr>
              <a:t>National Genomics Infrastructure – 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Sweden</a:t>
            </a:r>
          </a:p>
          <a:p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0" indent="0">
              <a:buNone/>
            </a:pP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0" indent="0">
              <a:buNone/>
            </a:pP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  <p:pic>
        <p:nvPicPr>
          <p:cNvPr id="17411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1738" y="46038"/>
            <a:ext cx="1682262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1029"/>
          <p:cNvSpPr>
            <a:spLocks noChangeArrowheads="1"/>
          </p:cNvSpPr>
          <p:nvPr/>
        </p:nvSpPr>
        <p:spPr bwMode="auto">
          <a:xfrm>
            <a:off x="8229600" y="1325563"/>
            <a:ext cx="84259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sv-SE" sz="600" b="1" i="1" dirty="0" err="1"/>
              <a:t>www.robustpm.com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2228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42142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79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55"/>
            <a:ext cx="8229600" cy="1143000"/>
          </a:xfrm>
        </p:spPr>
        <p:txBody>
          <a:bodyPr/>
          <a:lstStyle/>
          <a:p>
            <a:r>
              <a:rPr lang="en-US" dirty="0" smtClean="0"/>
              <a:t>NGS/MPS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4555"/>
            <a:ext cx="8229600" cy="49860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Whole genome sequencing:</a:t>
            </a:r>
          </a:p>
          <a:p>
            <a:pPr lvl="1"/>
            <a:r>
              <a:rPr lang="en-US" sz="2400" dirty="0" smtClean="0"/>
              <a:t>De novo sequencing</a:t>
            </a:r>
          </a:p>
          <a:p>
            <a:pPr lvl="1"/>
            <a:r>
              <a:rPr lang="en-US" sz="2400" dirty="0" smtClean="0"/>
              <a:t>Re-sequencing</a:t>
            </a:r>
          </a:p>
          <a:p>
            <a:r>
              <a:rPr lang="en-US" dirty="0" err="1" smtClean="0"/>
              <a:t>Transcriptome</a:t>
            </a:r>
            <a:r>
              <a:rPr lang="en-US" dirty="0" smtClean="0"/>
              <a:t> sequencing:</a:t>
            </a:r>
          </a:p>
          <a:p>
            <a:pPr lvl="1"/>
            <a:r>
              <a:rPr lang="en-US" sz="2400" b="1" dirty="0" smtClean="0"/>
              <a:t>mRNA-</a:t>
            </a:r>
            <a:r>
              <a:rPr lang="en-US" sz="2400" b="1" dirty="0" err="1" smtClean="0"/>
              <a:t>se</a:t>
            </a:r>
            <a:r>
              <a:rPr lang="en-US" sz="2400" dirty="0" err="1" smtClean="0"/>
              <a:t>q</a:t>
            </a:r>
            <a:endParaRPr lang="en-US" sz="2400" dirty="0" smtClean="0"/>
          </a:p>
          <a:p>
            <a:pPr lvl="1"/>
            <a:r>
              <a:rPr lang="en-US" sz="2400" b="1" dirty="0" err="1" smtClean="0"/>
              <a:t>miRNA</a:t>
            </a:r>
            <a:endParaRPr lang="en-US" sz="2400" b="1" dirty="0" smtClean="0"/>
          </a:p>
          <a:p>
            <a:pPr lvl="1"/>
            <a:r>
              <a:rPr lang="en-US" sz="2400" dirty="0" smtClean="0"/>
              <a:t>Isoform discovery</a:t>
            </a:r>
            <a:endParaRPr lang="en-US" dirty="0" smtClean="0"/>
          </a:p>
          <a:p>
            <a:r>
              <a:rPr lang="en-US" dirty="0" smtClean="0"/>
              <a:t>Target re-sequencing</a:t>
            </a:r>
          </a:p>
          <a:p>
            <a:pPr lvl="1"/>
            <a:r>
              <a:rPr lang="en-US" sz="2400" dirty="0" err="1" smtClean="0"/>
              <a:t>Exome</a:t>
            </a:r>
            <a:endParaRPr lang="en-US" sz="2400" dirty="0" smtClean="0"/>
          </a:p>
          <a:p>
            <a:pPr lvl="1"/>
            <a:r>
              <a:rPr lang="en-US" sz="2400" dirty="0" smtClean="0"/>
              <a:t>Large portions of a genome</a:t>
            </a:r>
          </a:p>
          <a:p>
            <a:pPr lvl="1"/>
            <a:r>
              <a:rPr lang="en-US" sz="2400" dirty="0" smtClean="0"/>
              <a:t>Gene panels</a:t>
            </a:r>
          </a:p>
          <a:p>
            <a:pPr lvl="1"/>
            <a:r>
              <a:rPr lang="en-US" sz="2600" b="1" dirty="0" err="1" smtClean="0"/>
              <a:t>Amplicons</a:t>
            </a:r>
            <a:endParaRPr lang="en-US" sz="2600" b="1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0737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792"/>
            <a:ext cx="8229600" cy="1143000"/>
          </a:xfrm>
        </p:spPr>
        <p:txBody>
          <a:bodyPr/>
          <a:lstStyle/>
          <a:p>
            <a:r>
              <a:rPr lang="en-US" dirty="0" smtClean="0"/>
              <a:t>        </a:t>
            </a:r>
            <a:r>
              <a:rPr lang="en-US" b="1" dirty="0" smtClean="0"/>
              <a:t>De novo sequencing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492"/>
            <a:ext cx="8229600" cy="11444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create a reference genome without previous reference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1" y="236792"/>
            <a:ext cx="1786558" cy="968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04" y="4606078"/>
            <a:ext cx="3419061" cy="21316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21" y="2625896"/>
            <a:ext cx="3646114" cy="17829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33" y="2238467"/>
            <a:ext cx="2643748" cy="2216476"/>
          </a:xfrm>
          <a:prstGeom prst="rect">
            <a:avLst/>
          </a:prstGeom>
        </p:spPr>
      </p:pic>
      <p:sp>
        <p:nvSpPr>
          <p:cNvPr id="30" name="Curved Left Arrow 29"/>
          <p:cNvSpPr/>
          <p:nvPr/>
        </p:nvSpPr>
        <p:spPr>
          <a:xfrm rot="1994142">
            <a:off x="6102278" y="4713698"/>
            <a:ext cx="548882" cy="100085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723789" y="3341560"/>
            <a:ext cx="1108526" cy="2905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6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              De novo sequencing: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77" y="1397000"/>
            <a:ext cx="3956032" cy="4943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 smtClean="0"/>
              <a:t>Illumina</a:t>
            </a:r>
            <a:r>
              <a:rPr lang="en-US" sz="2800" b="1" dirty="0" smtClean="0"/>
              <a:t> strategy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Sequencing: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dirty="0" smtClean="0"/>
              <a:t>PE library with 350 </a:t>
            </a:r>
            <a:r>
              <a:rPr lang="en-US" sz="2400" dirty="0" err="1" smtClean="0"/>
              <a:t>bp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PE library with 600 </a:t>
            </a:r>
            <a:r>
              <a:rPr lang="en-US" sz="2400" dirty="0" err="1" smtClean="0"/>
              <a:t>bp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MP library with 2 kb </a:t>
            </a:r>
          </a:p>
          <a:p>
            <a:r>
              <a:rPr lang="en-US" sz="2400" dirty="0" smtClean="0"/>
              <a:t>MP library with 5-8-20 kb </a:t>
            </a:r>
          </a:p>
          <a:p>
            <a:pPr marL="0" indent="0">
              <a:buNone/>
            </a:pPr>
            <a:r>
              <a:rPr lang="en-US" sz="2400" dirty="0" smtClean="0"/>
              <a:t>PE: 50-100x, MP 10-15x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Analysis:</a:t>
            </a:r>
          </a:p>
          <a:p>
            <a:r>
              <a:rPr lang="en-US" sz="2400" dirty="0" smtClean="0"/>
              <a:t>ALLPATH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58859" y="1391258"/>
            <a:ext cx="4885141" cy="543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/>
              <a:t>PacBio</a:t>
            </a:r>
            <a:r>
              <a:rPr lang="en-US" sz="2800" b="1" dirty="0" smtClean="0"/>
              <a:t> strategy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b="1" dirty="0" smtClean="0">
                <a:solidFill>
                  <a:srgbClr val="17375E"/>
                </a:solidFill>
              </a:rPr>
              <a:t>Sequencing:</a:t>
            </a:r>
          </a:p>
          <a:p>
            <a:r>
              <a:rPr lang="en-US" sz="2400" dirty="0" smtClean="0"/>
              <a:t>10-20 kb library</a:t>
            </a:r>
          </a:p>
          <a:p>
            <a:pPr marL="0" indent="0">
              <a:buNone/>
            </a:pPr>
            <a:r>
              <a:rPr lang="en-US" sz="2400" dirty="0" smtClean="0"/>
              <a:t>50-80x</a:t>
            </a:r>
          </a:p>
          <a:p>
            <a:pPr marL="0" indent="0">
              <a:buNone/>
            </a:pPr>
            <a:r>
              <a:rPr lang="en-US" sz="2400" dirty="0" smtClean="0"/>
              <a:t>(where 30x are reads above 10 kb)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Analysis:</a:t>
            </a:r>
          </a:p>
          <a:p>
            <a:r>
              <a:rPr lang="en-US" sz="2400" dirty="0" smtClean="0"/>
              <a:t>HGAP (haploid)</a:t>
            </a:r>
          </a:p>
          <a:p>
            <a:r>
              <a:rPr lang="en-US" sz="2400" dirty="0" smtClean="0"/>
              <a:t>FALCON (diploid)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1" y="174790"/>
            <a:ext cx="1786558" cy="9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63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              De novo sequencing: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1" y="174790"/>
            <a:ext cx="1786558" cy="96821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977" y="1397000"/>
            <a:ext cx="3956032" cy="4943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 smtClean="0"/>
              <a:t>Illumina</a:t>
            </a:r>
            <a:r>
              <a:rPr lang="en-US" sz="2800" b="1" dirty="0" smtClean="0"/>
              <a:t> strategy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58859" y="1391258"/>
            <a:ext cx="4885141" cy="543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/>
              <a:t>PacBio</a:t>
            </a:r>
            <a:r>
              <a:rPr lang="en-US" sz="2800" b="1" dirty="0" smtClean="0"/>
              <a:t> strategy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859" y="2752105"/>
            <a:ext cx="4195593" cy="2792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76" y="2752105"/>
            <a:ext cx="3869653" cy="27482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4976" y="5860428"/>
            <a:ext cx="8859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Prokaryotes:               			 €€€									</a:t>
            </a:r>
            <a:r>
              <a:rPr lang="en-US" dirty="0"/>
              <a:t>	</a:t>
            </a:r>
            <a:r>
              <a:rPr lang="en-US" dirty="0" smtClean="0"/>
              <a:t>€</a:t>
            </a:r>
          </a:p>
          <a:p>
            <a:r>
              <a:rPr lang="en-US" dirty="0" smtClean="0"/>
              <a:t>Eukaryotes up to 250 Mb		 €€										€€</a:t>
            </a:r>
          </a:p>
          <a:p>
            <a:r>
              <a:rPr lang="en-US" dirty="0" smtClean="0"/>
              <a:t>Eukaryotes over 500 Mb			 €€€€									€€€€€€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0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435799" y="3978094"/>
            <a:ext cx="3550691" cy="269033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094957" y="3978094"/>
            <a:ext cx="4639223" cy="269033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5799" y="274213"/>
            <a:ext cx="8105864" cy="71550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799" y="274213"/>
            <a:ext cx="8105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3600" dirty="0" err="1" smtClean="0"/>
              <a:t>Example</a:t>
            </a:r>
            <a:r>
              <a:rPr lang="sv-SE" sz="3600" dirty="0" smtClean="0"/>
              <a:t>: de </a:t>
            </a:r>
            <a:r>
              <a:rPr lang="sv-SE" sz="3600" dirty="0" err="1" smtClean="0"/>
              <a:t>novo</a:t>
            </a:r>
            <a:r>
              <a:rPr lang="sv-SE" sz="3600" dirty="0" smtClean="0"/>
              <a:t> </a:t>
            </a:r>
            <a:r>
              <a:rPr lang="sv-SE" sz="3600" dirty="0" err="1" smtClean="0"/>
              <a:t>PacBio</a:t>
            </a:r>
            <a:r>
              <a:rPr lang="sv-SE" sz="3600" dirty="0"/>
              <a:t>;</a:t>
            </a:r>
            <a:r>
              <a:rPr lang="sv-SE" sz="3600" dirty="0" smtClean="0"/>
              <a:t> </a:t>
            </a:r>
            <a:r>
              <a:rPr lang="sv-SE" sz="3600" dirty="0" smtClean="0"/>
              <a:t>Crow</a:t>
            </a:r>
            <a:endParaRPr lang="sv-SE" sz="36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9" y="1077318"/>
            <a:ext cx="1676473" cy="2111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505390" y="4216487"/>
            <a:ext cx="358956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Sequencing results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Number of SMRT cells: 70</a:t>
            </a: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Total bases per SMRT: 1.39 Gb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Total reads per SMRT: 106 833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232643" y="4175038"/>
            <a:ext cx="4501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Assembly results, FALCON</a:t>
            </a:r>
          </a:p>
          <a:p>
            <a:endParaRPr lang="en-US" b="1" dirty="0" smtClean="0">
              <a:latin typeface="Arial"/>
              <a:cs typeface="Arial"/>
            </a:endParaRPr>
          </a:p>
          <a:p>
            <a:r>
              <a:rPr lang="en-US" dirty="0" smtClean="0">
                <a:latin typeface="Arial"/>
                <a:cs typeface="Arial"/>
              </a:rPr>
              <a:t>				</a:t>
            </a:r>
            <a:r>
              <a:rPr lang="en-US" sz="1200" dirty="0" smtClean="0">
                <a:latin typeface="Arial"/>
                <a:cs typeface="Arial"/>
              </a:rPr>
              <a:t>PRIMARY</a:t>
            </a:r>
            <a:r>
              <a:rPr lang="en-US" dirty="0" smtClean="0">
                <a:latin typeface="Arial"/>
                <a:cs typeface="Arial"/>
              </a:rPr>
              <a:t>		</a:t>
            </a:r>
            <a:r>
              <a:rPr lang="en-US" sz="1200" dirty="0" smtClean="0">
                <a:latin typeface="Arial"/>
                <a:cs typeface="Arial"/>
              </a:rPr>
              <a:t>ALTERNATIVE</a:t>
            </a:r>
          </a:p>
          <a:p>
            <a:r>
              <a:rPr lang="en-US" dirty="0" smtClean="0">
                <a:latin typeface="Arial"/>
                <a:cs typeface="Arial"/>
              </a:rPr>
              <a:t>N50 		     	8.5 Mb		23 kb</a:t>
            </a:r>
          </a:p>
          <a:p>
            <a:r>
              <a:rPr lang="en-US" dirty="0" smtClean="0">
                <a:latin typeface="Arial"/>
                <a:cs typeface="Arial"/>
              </a:rPr>
              <a:t>N75		    	 	3.9 Mb		18 kb</a:t>
            </a:r>
          </a:p>
          <a:p>
            <a:r>
              <a:rPr lang="en-US" dirty="0" smtClean="0">
                <a:latin typeface="Arial"/>
                <a:cs typeface="Arial"/>
              </a:rPr>
              <a:t>Nr </a:t>
            </a:r>
            <a:r>
              <a:rPr lang="en-US" dirty="0" err="1" smtClean="0">
                <a:latin typeface="Arial"/>
                <a:cs typeface="Arial"/>
              </a:rPr>
              <a:t>contigs</a:t>
            </a:r>
            <a:r>
              <a:rPr lang="en-US" dirty="0" smtClean="0">
                <a:latin typeface="Arial"/>
                <a:cs typeface="Arial"/>
              </a:rPr>
              <a:t>    		4375		2614</a:t>
            </a:r>
          </a:p>
          <a:p>
            <a:r>
              <a:rPr lang="en-US" dirty="0" smtClean="0">
                <a:latin typeface="Arial"/>
                <a:cs typeface="Arial"/>
              </a:rPr>
              <a:t>Longest </a:t>
            </a:r>
            <a:r>
              <a:rPr lang="en-US" dirty="0" err="1" smtClean="0">
                <a:latin typeface="Arial"/>
                <a:cs typeface="Arial"/>
              </a:rPr>
              <a:t>contig</a:t>
            </a:r>
            <a:r>
              <a:rPr lang="en-US" dirty="0" smtClean="0">
                <a:latin typeface="Arial"/>
                <a:cs typeface="Arial"/>
              </a:rPr>
              <a:t>    	36 Mb		121 kb</a:t>
            </a:r>
          </a:p>
          <a:p>
            <a:r>
              <a:rPr lang="en-US" dirty="0" smtClean="0">
                <a:latin typeface="Arial"/>
                <a:cs typeface="Arial"/>
              </a:rPr>
              <a:t>Total length 		1.09 Gb     	45 Mb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5" name="Picture 14" descr="cr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01" y="1077318"/>
            <a:ext cx="5948662" cy="27602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553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err="1" smtClean="0"/>
              <a:t>Transcriptome</a:t>
            </a:r>
            <a:r>
              <a:rPr lang="en-US" dirty="0" smtClean="0"/>
              <a:t> sequencing </a:t>
            </a:r>
            <a:br>
              <a:rPr lang="en-US" dirty="0" smtClean="0"/>
            </a:br>
            <a:r>
              <a:rPr lang="en-US" dirty="0" smtClean="0"/>
              <a:t>(RNA-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86138" y="1937136"/>
            <a:ext cx="2195851" cy="5845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16697" y="2003627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RNA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058081"/>
            <a:ext cx="1809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mRNA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 smtClean="0">
                <a:solidFill>
                  <a:srgbClr val="FF0000"/>
                </a:solidFill>
              </a:rPr>
              <a:t>Dif.ex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nnotation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9928" y="35977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miRNA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85218" y="3613406"/>
            <a:ext cx="171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</a:t>
            </a:r>
            <a:r>
              <a:rPr lang="en-US" b="1" dirty="0" err="1" smtClean="0"/>
              <a:t>codingRNA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29220" y="3108465"/>
            <a:ext cx="178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Splice isoforms</a:t>
            </a:r>
            <a:endParaRPr lang="en-US" sz="20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48440" y="2612114"/>
            <a:ext cx="1861892" cy="304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52591" y="2612256"/>
            <a:ext cx="401694" cy="100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4294196" y="2612256"/>
            <a:ext cx="171490" cy="985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1989" y="2612256"/>
            <a:ext cx="1226122" cy="39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1974604" cy="13051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02" y="3665890"/>
            <a:ext cx="3224276" cy="12897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85218" y="39975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Transcriptional regulation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" y="4607962"/>
            <a:ext cx="3079174" cy="18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4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b="1" dirty="0" smtClean="0"/>
              <a:t>mRNA: </a:t>
            </a:r>
            <a:r>
              <a:rPr lang="en-US" dirty="0" err="1" smtClean="0"/>
              <a:t>rRNA</a:t>
            </a:r>
            <a:r>
              <a:rPr lang="en-US" dirty="0" smtClean="0"/>
              <a:t> depletion 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polyA</a:t>
            </a:r>
            <a:r>
              <a:rPr lang="en-US" dirty="0" smtClean="0"/>
              <a:t> selection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47673"/>
              </p:ext>
            </p:extLst>
          </p:nvPr>
        </p:nvGraphicFramePr>
        <p:xfrm>
          <a:off x="645836" y="1831523"/>
          <a:ext cx="8040964" cy="3452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505"/>
                <a:gridCol w="2416977"/>
                <a:gridCol w="2124753"/>
                <a:gridCol w="1895729"/>
              </a:tblGrid>
              <a:tr h="594054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Recommended</a:t>
                      </a:r>
                      <a:endParaRPr lang="en-US" dirty="0"/>
                    </a:p>
                  </a:txBody>
                  <a:tcPr/>
                </a:tc>
              </a:tr>
              <a:tr h="165444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rRNA</a:t>
                      </a:r>
                      <a:r>
                        <a:rPr lang="en-US" dirty="0" smtClean="0"/>
                        <a:t> depletion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Captures on-going transcription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Picks</a:t>
                      </a:r>
                      <a:r>
                        <a:rPr lang="en-US" baseline="0" dirty="0" smtClean="0"/>
                        <a:t> up non-coding 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Does</a:t>
                      </a:r>
                      <a:r>
                        <a:rPr lang="en-US" baseline="0" dirty="0" smtClean="0"/>
                        <a:t> not get rid of all </a:t>
                      </a:r>
                      <a:r>
                        <a:rPr lang="en-US" baseline="0" dirty="0" err="1" smtClean="0"/>
                        <a:t>rRNA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Messy </a:t>
                      </a:r>
                      <a:r>
                        <a:rPr lang="en-US" baseline="0" dirty="0" err="1" smtClean="0"/>
                        <a:t>Dif.Ex</a:t>
                      </a:r>
                      <a:r>
                        <a:rPr lang="en-US" baseline="0" dirty="0" smtClean="0"/>
                        <a:t>.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20-40 </a:t>
                      </a:r>
                      <a:r>
                        <a:rPr lang="en-US" dirty="0" err="1" smtClean="0"/>
                        <a:t>mln</a:t>
                      </a:r>
                      <a:r>
                        <a:rPr lang="en-US" dirty="0" smtClean="0"/>
                        <a:t> reads</a:t>
                      </a:r>
                    </a:p>
                    <a:p>
                      <a:r>
                        <a:rPr lang="en-US" dirty="0" smtClean="0"/>
                        <a:t>(single or PE)</a:t>
                      </a:r>
                      <a:endParaRPr lang="en-US" dirty="0"/>
                    </a:p>
                  </a:txBody>
                  <a:tcPr/>
                </a:tc>
              </a:tr>
              <a:tr h="120405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polyA</a:t>
                      </a:r>
                      <a:r>
                        <a:rPr lang="en-US" dirty="0" smtClean="0"/>
                        <a:t> 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Gives a clean </a:t>
                      </a:r>
                      <a:r>
                        <a:rPr lang="en-US" dirty="0" err="1" smtClean="0"/>
                        <a:t>Dif.Ex</a:t>
                      </a:r>
                      <a:r>
                        <a:rPr lang="en-US" dirty="0" smtClean="0"/>
                        <a:t>.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Does not pick non-coding 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5-20 </a:t>
                      </a:r>
                      <a:r>
                        <a:rPr lang="en-US" dirty="0" err="1" smtClean="0"/>
                        <a:t>mln</a:t>
                      </a:r>
                      <a:r>
                        <a:rPr lang="en-US" dirty="0" smtClean="0"/>
                        <a:t> reads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088"/>
            <a:ext cx="1835190" cy="1212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26" y="4967056"/>
            <a:ext cx="3079174" cy="1890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5836" y="5380672"/>
            <a:ext cx="4108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for </a:t>
            </a:r>
            <a:r>
              <a:rPr lang="en-US" b="1" dirty="0" smtClean="0"/>
              <a:t>human</a:t>
            </a:r>
            <a:r>
              <a:rPr lang="en-US" dirty="0" smtClean="0"/>
              <a:t> RNA-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</a:p>
          <a:p>
            <a:r>
              <a:rPr lang="en-US" i="1" dirty="0" err="1" smtClean="0"/>
              <a:t>AmpliSeq</a:t>
            </a:r>
            <a:r>
              <a:rPr lang="en-US" i="1" dirty="0" smtClean="0"/>
              <a:t> Human </a:t>
            </a:r>
            <a:r>
              <a:rPr lang="en-US" i="1" dirty="0" err="1" smtClean="0"/>
              <a:t>Transcriptome</a:t>
            </a:r>
            <a:r>
              <a:rPr lang="en-US" i="1" dirty="0" smtClean="0"/>
              <a:t> panel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faster, cheaper, works fine with FFPE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i</a:t>
            </a:r>
            <a:r>
              <a:rPr lang="en-US" dirty="0" smtClean="0"/>
              <a:t>nput: 50 </a:t>
            </a:r>
            <a:r>
              <a:rPr lang="en-US" dirty="0" err="1" smtClean="0"/>
              <a:t>ng</a:t>
            </a:r>
            <a:r>
              <a:rPr lang="en-US" dirty="0" smtClean="0"/>
              <a:t> </a:t>
            </a:r>
            <a:r>
              <a:rPr lang="en-US" b="1" dirty="0" smtClean="0"/>
              <a:t>total</a:t>
            </a:r>
            <a:r>
              <a:rPr lang="en-US" dirty="0" smtClean="0"/>
              <a:t> RNA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err="1" smtClean="0"/>
              <a:t>dif.ex</a:t>
            </a:r>
            <a:r>
              <a:rPr lang="en-US" dirty="0" smtClean="0"/>
              <a:t>.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042"/>
            <a:ext cx="8229600" cy="50688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mRNA only: any kit </a:t>
            </a:r>
          </a:p>
          <a:p>
            <a:r>
              <a:rPr lang="en-US" dirty="0" smtClean="0"/>
              <a:t>mRNA </a:t>
            </a:r>
            <a:r>
              <a:rPr lang="en-US" b="1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err="1" smtClean="0"/>
              <a:t>miRNA</a:t>
            </a:r>
            <a:r>
              <a:rPr lang="en-US" dirty="0" smtClean="0"/>
              <a:t>: only specialized kits</a:t>
            </a:r>
          </a:p>
          <a:p>
            <a:r>
              <a:rPr lang="en-US" dirty="0" smtClean="0"/>
              <a:t>Always use </a:t>
            </a:r>
            <a:r>
              <a:rPr lang="en-US" dirty="0" err="1" smtClean="0"/>
              <a:t>DNase</a:t>
            </a:r>
            <a:r>
              <a:rPr lang="en-US" dirty="0" smtClean="0"/>
              <a:t>!</a:t>
            </a:r>
          </a:p>
          <a:p>
            <a:r>
              <a:rPr lang="en-US" dirty="0" smtClean="0"/>
              <a:t>RIN value above 8.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CONTROL </a:t>
            </a:r>
            <a:r>
              <a:rPr lang="en-US" dirty="0" err="1" smtClean="0"/>
              <a:t>vs</a:t>
            </a:r>
            <a:r>
              <a:rPr lang="en-US" dirty="0" smtClean="0"/>
              <a:t> experimental conditions</a:t>
            </a:r>
            <a:endParaRPr lang="en-US" dirty="0"/>
          </a:p>
          <a:p>
            <a:r>
              <a:rPr lang="en-US" dirty="0" smtClean="0"/>
              <a:t>Biological replicates: 4 strongly recommended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25" y="3788177"/>
            <a:ext cx="6488475" cy="1399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1" y="192088"/>
            <a:ext cx="1835190" cy="12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err="1" smtClean="0"/>
              <a:t>Amplicon</a:t>
            </a:r>
            <a:r>
              <a:rPr lang="en-US" b="1" dirty="0" smtClean="0"/>
              <a:t> sequencing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Used a lot in </a:t>
            </a:r>
            <a:r>
              <a:rPr lang="en-US" dirty="0" err="1" smtClean="0"/>
              <a:t>metagenomics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Community analysis</a:t>
            </a:r>
            <a:endParaRPr lang="en-US" dirty="0"/>
          </a:p>
          <a:p>
            <a:pPr lvl="1"/>
            <a:r>
              <a:rPr lang="en-US" smtClean="0"/>
              <a:t>rRNA</a:t>
            </a:r>
            <a:r>
              <a:rPr lang="en-US" dirty="0" smtClean="0"/>
              <a:t> genes &amp; spacers (16S, ITS)</a:t>
            </a:r>
          </a:p>
          <a:p>
            <a:pPr lvl="1"/>
            <a:r>
              <a:rPr lang="en-US" dirty="0" smtClean="0"/>
              <a:t>Functional genes</a:t>
            </a:r>
          </a:p>
          <a:p>
            <a:r>
              <a:rPr lang="en-US" dirty="0" smtClean="0"/>
              <a:t>Genotyping by sequencing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10" y="4511574"/>
            <a:ext cx="4348641" cy="2154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" y="258150"/>
            <a:ext cx="1244208" cy="11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5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1424"/>
            <a:ext cx="8229600" cy="1143000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4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95" y="3547115"/>
            <a:ext cx="4358924" cy="196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104" y="5247295"/>
            <a:ext cx="3711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2: several sizes, </a:t>
            </a:r>
          </a:p>
          <a:p>
            <a:r>
              <a:rPr lang="en-US" dirty="0" smtClean="0"/>
              <a:t>fractionation is needed </a:t>
            </a:r>
          </a:p>
          <a:p>
            <a:r>
              <a:rPr lang="en-US" dirty="0" smtClean="0"/>
              <a:t>=&gt; we HAVE to make several libraries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7170" y="5294239"/>
            <a:ext cx="238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3: broad peak;</a:t>
            </a:r>
          </a:p>
          <a:p>
            <a:r>
              <a:rPr lang="en-US" dirty="0" smtClean="0"/>
              <a:t>size selection is needed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3547115"/>
            <a:ext cx="3438361" cy="16090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68197" y="1987668"/>
            <a:ext cx="527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FOR ANY NGS TECHNOLOGY </a:t>
            </a:r>
            <a:endParaRPr lang="en-US" dirty="0" smtClean="0"/>
          </a:p>
          <a:p>
            <a:r>
              <a:rPr lang="en-US" dirty="0" smtClean="0"/>
              <a:t>Size difference among fragments </a:t>
            </a:r>
            <a:r>
              <a:rPr lang="en-US" b="1" dirty="0" smtClean="0"/>
              <a:t>must not </a:t>
            </a:r>
          </a:p>
          <a:p>
            <a:r>
              <a:rPr lang="en-US" dirty="0" smtClean="0"/>
              <a:t>exceed 80 </a:t>
            </a:r>
            <a:r>
              <a:rPr lang="en-US" dirty="0" err="1" smtClean="0"/>
              <a:t>bp</a:t>
            </a:r>
            <a:r>
              <a:rPr lang="en-US" dirty="0" smtClean="0"/>
              <a:t> (or 20% in length)</a:t>
            </a:r>
          </a:p>
          <a:p>
            <a:r>
              <a:rPr lang="en-US" dirty="0" smtClean="0"/>
              <a:t>Reason – preferential amplification of short 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889" y="1180877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1: tight peak, OK</a:t>
            </a:r>
          </a:p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7877"/>
            <a:ext cx="8229600" cy="1143000"/>
          </a:xfrm>
        </p:spPr>
        <p:txBody>
          <a:bodyPr/>
          <a:lstStyle/>
          <a:p>
            <a:pPr algn="l"/>
            <a:r>
              <a:rPr lang="en-US" dirty="0" err="1" smtClean="0"/>
              <a:t>Amplicon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64291" y="6414073"/>
            <a:ext cx="17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SIZE MATTERS…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646" y="67023"/>
            <a:ext cx="2175014" cy="1077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23" y="1675875"/>
            <a:ext cx="3656176" cy="15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Size-related bias in </a:t>
            </a:r>
            <a:br>
              <a:rPr lang="en-US" dirty="0" smtClean="0"/>
            </a:br>
            <a:r>
              <a:rPr lang="en-US" dirty="0" err="1" smtClean="0"/>
              <a:t>amplicon-seq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49528"/>
            <a:ext cx="5181600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638"/>
            <a:ext cx="2175014" cy="1077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034" y="6211669"/>
            <a:ext cx="622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Courtesy Mikael </a:t>
            </a:r>
            <a:r>
              <a:rPr lang="en-US" i="1" dirty="0" err="1" smtClean="0"/>
              <a:t>Brandström</a:t>
            </a:r>
            <a:r>
              <a:rPr lang="en-US" i="1" dirty="0" smtClean="0"/>
              <a:t> </a:t>
            </a:r>
            <a:r>
              <a:rPr lang="en-US" i="1" dirty="0" err="1" smtClean="0"/>
              <a:t>Durling</a:t>
            </a:r>
            <a:r>
              <a:rPr lang="en-US" i="1" dirty="0" smtClean="0"/>
              <a:t>, Forest Mycology and Pathology, SLU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047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When you sequence 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err="1" smtClean="0"/>
              <a:t>amplicon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6574"/>
            <a:ext cx="5422900" cy="2275526"/>
          </a:xfrm>
          <a:prstGeom prst="rect">
            <a:avLst/>
          </a:prstGeom>
        </p:spPr>
      </p:pic>
      <p:pic>
        <p:nvPicPr>
          <p:cNvPr id="5" name="Picture 5" descr="ugit004_4_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/>
          <a:stretch>
            <a:fillRect/>
          </a:stretch>
        </p:blipFill>
        <p:spPr bwMode="auto">
          <a:xfrm>
            <a:off x="457200" y="4152905"/>
            <a:ext cx="5207000" cy="26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46800" y="1992868"/>
            <a:ext cx="122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On MiSeq</a:t>
            </a:r>
            <a:endParaRPr lang="en-US" sz="2000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35700" y="2628900"/>
            <a:ext cx="2349500" cy="1270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235700" y="2870200"/>
            <a:ext cx="15240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416800" y="3086100"/>
            <a:ext cx="116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46800" y="2828092"/>
            <a:ext cx="887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FW read 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794785" y="3094792"/>
            <a:ext cx="90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RW read </a:t>
            </a:r>
            <a:endParaRPr lang="en-US" sz="16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242050" y="5600700"/>
            <a:ext cx="2349500" cy="1270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42050" y="5930900"/>
            <a:ext cx="234315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2050" y="5939592"/>
            <a:ext cx="887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FW read 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35700" y="4951968"/>
            <a:ext cx="8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On Ion</a:t>
            </a:r>
            <a:endParaRPr lang="en-US" sz="2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4642"/>
            <a:ext cx="2175014" cy="10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-1" y="115888"/>
            <a:ext cx="89185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Calibri" charset="0"/>
              </a:rPr>
              <a:t>Main types of </a:t>
            </a:r>
            <a:r>
              <a:rPr lang="en-US" dirty="0" smtClean="0">
                <a:latin typeface="Calibri" charset="0"/>
              </a:rPr>
              <a:t>equipment &amp; applications</a:t>
            </a:r>
            <a:endParaRPr lang="en-US" dirty="0">
              <a:latin typeface="Calibri" charset="0"/>
            </a:endParaRP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8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39750" y="2492375"/>
            <a:ext cx="2391325" cy="498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HiSeq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Xten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MiSeq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paired reads</a:t>
            </a:r>
          </a:p>
          <a:p>
            <a:pPr eaLnBrk="1" hangingPunct="1"/>
            <a:r>
              <a:rPr lang="en-US" sz="1800" b="1" dirty="0"/>
              <a:t>HIGH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Human WGS</a:t>
            </a:r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 smtClean="0"/>
              <a:t>miRNA</a:t>
            </a:r>
            <a:endParaRPr lang="en-US" sz="1800" dirty="0" smtClean="0"/>
          </a:p>
          <a:p>
            <a:pPr eaLnBrk="1" hangingPunct="1"/>
            <a:r>
              <a:rPr lang="en-US" sz="1800" b="1" dirty="0" smtClean="0"/>
              <a:t>De novo </a:t>
            </a:r>
            <a:r>
              <a:rPr lang="en-US" sz="1800" b="1" dirty="0" err="1" smtClean="0"/>
              <a:t>transcriptome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Exome</a:t>
            </a:r>
            <a:endParaRPr lang="en-US" sz="1800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Methylation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81075"/>
            <a:ext cx="1966912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348038" y="2565400"/>
            <a:ext cx="2287806" cy="47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Ion Torrent PGM</a:t>
            </a:r>
          </a:p>
          <a:p>
            <a:pPr eaLnBrk="1" hangingPunct="1"/>
            <a:r>
              <a:rPr lang="en-US" sz="1800" dirty="0"/>
              <a:t>Ion Proton</a:t>
            </a:r>
          </a:p>
          <a:p>
            <a:pPr eaLnBrk="1" hangingPunct="1"/>
            <a:r>
              <a:rPr lang="en-US" sz="1800" dirty="0"/>
              <a:t>Ion S5 XL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single-end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/>
              <a:t>miRNA</a:t>
            </a:r>
            <a:endParaRPr lang="en-US" sz="1800" dirty="0"/>
          </a:p>
          <a:p>
            <a:pPr eaLnBrk="1" hangingPunct="1"/>
            <a:r>
              <a:rPr lang="en-US" sz="1800" b="1" dirty="0" err="1"/>
              <a:t>Exome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endParaRPr lang="en-US" sz="1800" dirty="0"/>
          </a:p>
          <a:p>
            <a:pPr eaLnBrk="1" hangingPunct="1"/>
            <a:r>
              <a:rPr lang="en-US" sz="1800" b="1" dirty="0"/>
              <a:t>Gene panels </a:t>
            </a:r>
            <a:endParaRPr lang="en-US" sz="1800" b="1" dirty="0" smtClean="0"/>
          </a:p>
          <a:p>
            <a:pPr eaLnBrk="1" hangingPunct="1"/>
            <a:r>
              <a:rPr lang="en-US" sz="1800" b="1" dirty="0" smtClean="0"/>
              <a:t>Clinical samples</a:t>
            </a:r>
            <a:endParaRPr lang="en-US" sz="1800" b="1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9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908050"/>
            <a:ext cx="2478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6372225" y="2565400"/>
            <a:ext cx="2545626" cy="47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PacBio</a:t>
            </a:r>
            <a:r>
              <a:rPr lang="en-US" sz="1800" dirty="0"/>
              <a:t> RSII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Ultra-long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Long </a:t>
            </a:r>
            <a:r>
              <a:rPr lang="en-US" sz="1800" b="1" dirty="0" err="1"/>
              <a:t>amplicons</a:t>
            </a:r>
            <a:endParaRPr lang="en-US" sz="1800" b="1" dirty="0"/>
          </a:p>
          <a:p>
            <a:pPr eaLnBrk="1" hangingPunct="1"/>
            <a:r>
              <a:rPr lang="en-US" sz="1800" b="1" dirty="0"/>
              <a:t>Re-</a:t>
            </a:r>
            <a:r>
              <a:rPr lang="en-US" sz="1800" b="1" dirty="0" smtClean="0"/>
              <a:t>sequencing</a:t>
            </a:r>
          </a:p>
          <a:p>
            <a:pPr eaLnBrk="1" hangingPunct="1"/>
            <a:r>
              <a:rPr lang="en-US" sz="1800" b="1" dirty="0" smtClean="0"/>
              <a:t>De novo sequencing</a:t>
            </a:r>
            <a:endParaRPr lang="en-US" sz="1800" b="1" dirty="0"/>
          </a:p>
          <a:p>
            <a:pPr eaLnBrk="1" hangingPunct="1"/>
            <a:r>
              <a:rPr lang="en-US" sz="1800" dirty="0" smtClean="0"/>
              <a:t>Novel </a:t>
            </a:r>
            <a:r>
              <a:rPr lang="en-US" sz="1800" dirty="0"/>
              <a:t>isoform discovery</a:t>
            </a:r>
          </a:p>
          <a:p>
            <a:pPr eaLnBrk="1" hangingPunct="1"/>
            <a:r>
              <a:rPr lang="en-US" sz="1800" dirty="0"/>
              <a:t>Fusion transcript analysis</a:t>
            </a:r>
          </a:p>
          <a:p>
            <a:pPr eaLnBrk="1" hangingPunct="1"/>
            <a:r>
              <a:rPr lang="en-US" sz="1800" b="1" dirty="0"/>
              <a:t>Haplotype phasing</a:t>
            </a:r>
          </a:p>
          <a:p>
            <a:pPr eaLnBrk="1" hangingPunct="1"/>
            <a:r>
              <a:rPr lang="en-US" sz="1800" b="1" dirty="0" smtClean="0"/>
              <a:t>Clinical samples</a:t>
            </a:r>
            <a:endParaRPr lang="en-US" sz="1800" b="1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68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What is The BEST?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68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317875"/>
            <a:ext cx="2217738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317875"/>
            <a:ext cx="238125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246188"/>
            <a:ext cx="220821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131888"/>
            <a:ext cx="24796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1223963"/>
            <a:ext cx="24780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317875"/>
            <a:ext cx="2370138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31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-1" y="115888"/>
            <a:ext cx="89185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latin typeface="Calibri" charset="0"/>
              </a:rPr>
              <a:t>Other technologies for scaffolding of genomes</a:t>
            </a:r>
            <a:endParaRPr lang="en-US" sz="3200" b="1" dirty="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40" y="1121962"/>
            <a:ext cx="1790392" cy="14047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2462" y="2246923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4154" y="3048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45" y="3417332"/>
            <a:ext cx="1754627" cy="12711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6357" y="2526731"/>
            <a:ext cx="490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10x Chromium -&gt; </a:t>
            </a:r>
            <a:r>
              <a:rPr lang="en-US" sz="2400" dirty="0" err="1" smtClean="0"/>
              <a:t>Illumina</a:t>
            </a:r>
            <a:r>
              <a:rPr lang="en-US" sz="2400" dirty="0" smtClean="0"/>
              <a:t> sequencing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16840" y="4595200"/>
            <a:ext cx="3922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BioNano</a:t>
            </a:r>
            <a:r>
              <a:rPr lang="en-US" sz="2400" dirty="0" smtClean="0"/>
              <a:t> </a:t>
            </a:r>
            <a:r>
              <a:rPr lang="en-US" sz="2400" dirty="0" err="1" smtClean="0"/>
              <a:t>Irys</a:t>
            </a:r>
            <a:r>
              <a:rPr lang="en-US" sz="2400" dirty="0" smtClean="0"/>
              <a:t>, optical mapping</a:t>
            </a:r>
            <a:endParaRPr lang="en-US" sz="2400" dirty="0"/>
          </a:p>
        </p:txBody>
      </p:sp>
      <p:pic>
        <p:nvPicPr>
          <p:cNvPr id="12" name="media4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5715215" y="3654642"/>
            <a:ext cx="3475948" cy="2930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21672" y="3417332"/>
            <a:ext cx="3793411" cy="1159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9388" y="1121962"/>
            <a:ext cx="4923692" cy="1404769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324" y="1293244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336357" y="5482329"/>
            <a:ext cx="3205331" cy="1027070"/>
            <a:chOff x="1074569" y="5482329"/>
            <a:chExt cx="3205331" cy="1027070"/>
          </a:xfrm>
        </p:grpSpPr>
        <p:pic>
          <p:nvPicPr>
            <p:cNvPr id="17" name="image66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flipV="1">
              <a:off x="1094154" y="5482329"/>
              <a:ext cx="3185746" cy="36178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image67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flipV="1">
              <a:off x="1074569" y="5780797"/>
              <a:ext cx="3185746" cy="36681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image68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flipV="1">
              <a:off x="1074569" y="6147610"/>
              <a:ext cx="3185746" cy="361789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20" name="image69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flipV="1">
            <a:off x="4572000" y="4507280"/>
            <a:ext cx="281391" cy="331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6857" y="4394344"/>
            <a:ext cx="750947" cy="23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1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933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20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21" y="1785006"/>
            <a:ext cx="7980379" cy="2089265"/>
          </a:xfrm>
        </p:spPr>
        <p:txBody>
          <a:bodyPr/>
          <a:lstStyle/>
          <a:p>
            <a:r>
              <a:rPr lang="en-US" dirty="0" smtClean="0"/>
              <a:t>SAMPLE QUALITY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prep: 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3188"/>
            <a:ext cx="8229600" cy="3355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PCR-quality sample and </a:t>
            </a:r>
          </a:p>
          <a:p>
            <a:pPr marL="0" indent="0" algn="ctr">
              <a:buNone/>
            </a:pPr>
            <a:r>
              <a:rPr lang="en-US" sz="4400" dirty="0" smtClean="0"/>
              <a:t>NGS-quality sample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FF0000"/>
                </a:solidFill>
              </a:rPr>
              <a:t>are two completely different things</a:t>
            </a:r>
            <a:endParaRPr lang="en-US" sz="4400" b="1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59981" y="5276666"/>
            <a:ext cx="2739356" cy="1466677"/>
            <a:chOff x="5962603" y="5276666"/>
            <a:chExt cx="2739356" cy="1466677"/>
          </a:xfrm>
        </p:grpSpPr>
        <p:sp>
          <p:nvSpPr>
            <p:cNvPr id="5" name="Oval 4"/>
            <p:cNvSpPr/>
            <p:nvPr/>
          </p:nvSpPr>
          <p:spPr>
            <a:xfrm>
              <a:off x="5962603" y="5469681"/>
              <a:ext cx="1324376" cy="127366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024179" y="5714761"/>
              <a:ext cx="686110" cy="706030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flipH="1">
              <a:off x="7629659" y="5957124"/>
              <a:ext cx="220619" cy="2217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0830" y="5276666"/>
              <a:ext cx="781129" cy="1466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06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58" y="44824"/>
            <a:ext cx="7066072" cy="1143000"/>
          </a:xfrm>
        </p:spPr>
        <p:txBody>
          <a:bodyPr/>
          <a:lstStyle/>
          <a:p>
            <a:r>
              <a:rPr lang="en-US" dirty="0" smtClean="0"/>
              <a:t>Making an NGS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2" y="1443967"/>
            <a:ext cx="3828417" cy="1945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522" y="34403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QC – </a:t>
            </a:r>
            <a:r>
              <a:rPr lang="en-US" b="1" dirty="0" smtClean="0">
                <a:solidFill>
                  <a:srgbClr val="FF0000"/>
                </a:solidFill>
              </a:rPr>
              <a:t>paramount importance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03" y="1310216"/>
            <a:ext cx="3407527" cy="2079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0263" y="3389385"/>
            <a:ext cx="239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Sharing &amp; size selection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3734" y="42404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72907" y="4187490"/>
            <a:ext cx="1137626" cy="132298"/>
            <a:chOff x="727552" y="4127699"/>
            <a:chExt cx="1137626" cy="13229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6134" y="4392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52547" y="45452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0934" y="4843137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5308" y="4969592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6257" y="46976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98134" y="5154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98693" y="52939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334121" y="54463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3854" y="56120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648749" y="5180754"/>
            <a:ext cx="1137626" cy="132298"/>
            <a:chOff x="727552" y="4127699"/>
            <a:chExt cx="1137626" cy="13229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46629" y="4928359"/>
            <a:ext cx="1137626" cy="132298"/>
            <a:chOff x="727552" y="4127699"/>
            <a:chExt cx="1137626" cy="13229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41829" y="5293465"/>
            <a:ext cx="1137626" cy="132298"/>
            <a:chOff x="727552" y="4127699"/>
            <a:chExt cx="1137626" cy="13229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10642" y="4620288"/>
            <a:ext cx="1137626" cy="132298"/>
            <a:chOff x="727552" y="4127699"/>
            <a:chExt cx="1137626" cy="132298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7029" y="4318759"/>
            <a:ext cx="1137626" cy="132298"/>
            <a:chOff x="727552" y="4127699"/>
            <a:chExt cx="1137626" cy="132298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10642" y="5582463"/>
            <a:ext cx="1137626" cy="132298"/>
            <a:chOff x="727552" y="4127699"/>
            <a:chExt cx="1137626" cy="1322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6257" y="6178870"/>
            <a:ext cx="507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Ligation of sequencing adaptors, technology specific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03834" y="4581527"/>
            <a:ext cx="21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Amplification</a:t>
            </a:r>
            <a:endParaRPr lang="en-US" sz="28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972600" y="4856367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969065" y="4862982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024179" y="0"/>
            <a:ext cx="2140396" cy="1528854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13" name="Group 12"/>
          <p:cNvGrpSpPr/>
          <p:nvPr/>
        </p:nvGrpSpPr>
        <p:grpSpPr>
          <a:xfrm>
            <a:off x="5962603" y="5276666"/>
            <a:ext cx="2739356" cy="1466677"/>
            <a:chOff x="5962603" y="5276666"/>
            <a:chExt cx="2739356" cy="1466677"/>
          </a:xfrm>
        </p:grpSpPr>
        <p:sp>
          <p:nvSpPr>
            <p:cNvPr id="3" name="Oval 2"/>
            <p:cNvSpPr/>
            <p:nvPr/>
          </p:nvSpPr>
          <p:spPr>
            <a:xfrm>
              <a:off x="5962603" y="5469681"/>
              <a:ext cx="1324376" cy="127366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024179" y="5714761"/>
              <a:ext cx="686110" cy="706030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7629659" y="5957124"/>
              <a:ext cx="220619" cy="2217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0830" y="5276666"/>
              <a:ext cx="781129" cy="1466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74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4718336" y="5223947"/>
            <a:ext cx="3309843" cy="12802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320169" y="5234617"/>
            <a:ext cx="2459335" cy="126961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49404" y="1531262"/>
            <a:ext cx="89945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8168" y="116134"/>
            <a:ext cx="70513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DNA quality </a:t>
            </a:r>
          </a:p>
          <a:p>
            <a:r>
              <a:rPr lang="en-US" sz="4400" b="1" dirty="0" smtClean="0"/>
              <a:t>requirements</a:t>
            </a:r>
            <a:endParaRPr lang="en-US" sz="4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70" y="1749510"/>
            <a:ext cx="1638300" cy="3124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9" name="Straight Arrow Connector 8"/>
          <p:cNvCxnSpPr/>
          <p:nvPr/>
        </p:nvCxnSpPr>
        <p:spPr>
          <a:xfrm flipH="1">
            <a:off x="1787704" y="1942277"/>
            <a:ext cx="56033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787704" y="2468192"/>
            <a:ext cx="560332" cy="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787704" y="3503363"/>
            <a:ext cx="560332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787704" y="4389127"/>
            <a:ext cx="560332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174" y="1762248"/>
            <a:ext cx="655982" cy="3111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17" y="1749510"/>
            <a:ext cx="970661" cy="2168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48" y="1749510"/>
            <a:ext cx="850900" cy="2374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TextBox 22"/>
          <p:cNvSpPr txBox="1"/>
          <p:nvPr/>
        </p:nvSpPr>
        <p:spPr>
          <a:xfrm>
            <a:off x="2375236" y="1762248"/>
            <a:ext cx="2210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Some DNA left in the well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375236" y="2314304"/>
            <a:ext cx="185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Sharp band of 20+kb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348036" y="3349474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smear of degraded DNA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348036" y="4235238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sign of RNA </a:t>
            </a:r>
            <a:endParaRPr lang="en-US" sz="1400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804135" y="2802012"/>
            <a:ext cx="56033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375236" y="2648124"/>
            <a:ext cx="1681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sign of proteins </a:t>
            </a:r>
            <a:endParaRPr lang="en-US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248700" y="3238072"/>
            <a:ext cx="560332" cy="0"/>
          </a:xfrm>
          <a:prstGeom prst="straightConnector1">
            <a:avLst/>
          </a:prstGeom>
          <a:ln w="76200" cmpd="sng">
            <a:solidFill>
              <a:srgbClr val="B3A2C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640382" y="2205896"/>
            <a:ext cx="560332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180258" y="3771716"/>
            <a:ext cx="560332" cy="0"/>
          </a:xfrm>
          <a:prstGeom prst="straightConnector1">
            <a:avLst/>
          </a:prstGeom>
          <a:ln w="76200" cmpd="sng">
            <a:solidFill>
              <a:srgbClr val="E5895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2989" y="5293237"/>
            <a:ext cx="2180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NanoDrop</a:t>
            </a:r>
            <a:r>
              <a:rPr lang="en-US" b="1" dirty="0" smtClean="0"/>
              <a:t>: </a:t>
            </a:r>
          </a:p>
          <a:p>
            <a:endParaRPr lang="en-US" dirty="0" smtClean="0"/>
          </a:p>
          <a:p>
            <a:r>
              <a:rPr lang="en-US" dirty="0" smtClean="0"/>
              <a:t>260/280 = 1.8 – 2.0</a:t>
            </a:r>
          </a:p>
          <a:p>
            <a:r>
              <a:rPr lang="en-US" dirty="0" smtClean="0"/>
              <a:t>260/230 = 2.0 – 2.2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38434" y="5293237"/>
            <a:ext cx="3289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Qubit</a:t>
            </a:r>
            <a:r>
              <a:rPr lang="en-US" b="1" dirty="0" smtClean="0"/>
              <a:t> or </a:t>
            </a:r>
            <a:r>
              <a:rPr lang="en-US" b="1" dirty="0" err="1" smtClean="0"/>
              <a:t>Picogreen</a:t>
            </a:r>
            <a:r>
              <a:rPr lang="en-US" b="1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10 kb insert libraries: 3-5 </a:t>
            </a:r>
            <a:r>
              <a:rPr lang="en-US" dirty="0" err="1" smtClean="0"/>
              <a:t>ug</a:t>
            </a:r>
            <a:endParaRPr lang="en-US" dirty="0" smtClean="0"/>
          </a:p>
          <a:p>
            <a:r>
              <a:rPr lang="en-US" dirty="0" smtClean="0"/>
              <a:t>20 kb insert libraries: 10-20 </a:t>
            </a:r>
            <a:r>
              <a:rPr lang="en-US" dirty="0" err="1" smtClean="0"/>
              <a:t>ug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2348036" y="1643465"/>
            <a:ext cx="2370300" cy="323024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333" y="0"/>
            <a:ext cx="2823155" cy="14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8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sequencing?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42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figures.boundless-cdn.com</a:t>
            </a:r>
            <a:endParaRPr lang="en-US" dirty="0"/>
          </a:p>
        </p:txBody>
      </p:sp>
      <p:pic>
        <p:nvPicPr>
          <p:cNvPr id="5" name="Picture 4" descr="DNA_this_o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8" y="1313808"/>
            <a:ext cx="8963285" cy="3084425"/>
          </a:xfrm>
          <a:prstGeom prst="rect">
            <a:avLst/>
          </a:prstGeom>
        </p:spPr>
      </p:pic>
      <p:pic>
        <p:nvPicPr>
          <p:cNvPr id="6" name="Picture 5" descr="methyl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28" y="4550563"/>
            <a:ext cx="3287738" cy="22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1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49404" y="1531262"/>
            <a:ext cx="89945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3643" y="541543"/>
            <a:ext cx="3342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Example:</a:t>
            </a:r>
            <a:endParaRPr lang="en-US" sz="4400" b="1" dirty="0"/>
          </a:p>
        </p:txBody>
      </p:sp>
      <p:pic>
        <p:nvPicPr>
          <p:cNvPr id="9" name="Picture 8" descr="G:\Gel pics\2014-06-19  pacbio 4715 9crt85 short ru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9" r="54935"/>
          <a:stretch/>
        </p:blipFill>
        <p:spPr bwMode="auto">
          <a:xfrm>
            <a:off x="539127" y="1661421"/>
            <a:ext cx="814106" cy="21104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60" y="1831415"/>
            <a:ext cx="2360480" cy="1940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93" y="2643089"/>
            <a:ext cx="3770484" cy="515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28" y="3865271"/>
            <a:ext cx="814106" cy="2465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794" y="4171459"/>
            <a:ext cx="2355846" cy="1957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493" y="4776638"/>
            <a:ext cx="4319658" cy="522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5333" y="0"/>
            <a:ext cx="2823155" cy="140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8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13"/>
            <a:ext cx="8229600" cy="1143000"/>
          </a:xfrm>
        </p:spPr>
        <p:txBody>
          <a:bodyPr/>
          <a:lstStyle/>
          <a:p>
            <a:r>
              <a:rPr lang="en-US" dirty="0" smtClean="0"/>
              <a:t>What do absorption ratios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213"/>
            <a:ext cx="8445554" cy="53065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/280: 1.8 – 2.0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 1.8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 Too little DNA compared to other components of the solution; presence of organic contaminants: proteins and phenol; glycogen - </a:t>
            </a:r>
            <a:r>
              <a:rPr lang="en-US" sz="1800" b="1" dirty="0" smtClean="0">
                <a:solidFill>
                  <a:srgbClr val="0000FF"/>
                </a:solidFill>
              </a:rPr>
              <a:t>absorb at 280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 2.0</a:t>
            </a:r>
            <a:r>
              <a:rPr lang="en-US" sz="1800" dirty="0" smtClean="0"/>
              <a:t>: </a:t>
            </a:r>
          </a:p>
          <a:p>
            <a:pPr marL="0" indent="0">
              <a:buNone/>
            </a:pPr>
            <a:r>
              <a:rPr lang="en-US" sz="1800" dirty="0" smtClean="0"/>
              <a:t>High share of RNA.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/230: 2.0 – 2.2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&lt;2.0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Salt contamination, </a:t>
            </a:r>
            <a:r>
              <a:rPr lang="en-US" sz="1800" dirty="0" err="1" smtClean="0"/>
              <a:t>humic</a:t>
            </a:r>
            <a:r>
              <a:rPr lang="en-US" sz="1800" dirty="0" smtClean="0"/>
              <a:t> acids, peptides, aromatic compounds, polyphenols, </a:t>
            </a:r>
            <a:r>
              <a:rPr lang="en-US" sz="1800" dirty="0"/>
              <a:t>urea, guanidine, </a:t>
            </a:r>
            <a:r>
              <a:rPr lang="en-US" sz="1800" dirty="0" err="1"/>
              <a:t>thiocyanates</a:t>
            </a:r>
            <a:r>
              <a:rPr lang="en-US" sz="1800" dirty="0"/>
              <a:t> (latter </a:t>
            </a:r>
            <a:r>
              <a:rPr lang="en-US" sz="1800" dirty="0" smtClean="0"/>
              <a:t>three </a:t>
            </a:r>
            <a:r>
              <a:rPr lang="en-US" sz="1800" dirty="0"/>
              <a:t>are common kit components</a:t>
            </a:r>
            <a:r>
              <a:rPr lang="en-US" sz="1800" dirty="0" smtClean="0"/>
              <a:t>) – </a:t>
            </a:r>
            <a:r>
              <a:rPr lang="en-US" sz="1800" b="1" dirty="0" smtClean="0">
                <a:solidFill>
                  <a:srgbClr val="0000FF"/>
                </a:solidFill>
              </a:rPr>
              <a:t>absorb at 230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&gt;2.2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High share of RNA, very high share of phenol, </a:t>
            </a:r>
            <a:r>
              <a:rPr lang="en-US" sz="1800" b="1" dirty="0" smtClean="0"/>
              <a:t>high turbidity, </a:t>
            </a:r>
            <a:r>
              <a:rPr lang="en-US" sz="1800" dirty="0"/>
              <a:t>dirty </a:t>
            </a:r>
            <a:r>
              <a:rPr lang="en-US" sz="1800" dirty="0" smtClean="0"/>
              <a:t>instrument, wrong blank.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r">
              <a:buNone/>
            </a:pPr>
            <a:r>
              <a:rPr lang="en-US" sz="1800" i="1" dirty="0" err="1" smtClean="0"/>
              <a:t>Photometrically</a:t>
            </a:r>
            <a:r>
              <a:rPr lang="en-US" sz="1800" i="1" dirty="0" smtClean="0"/>
              <a:t> active contaminants: </a:t>
            </a:r>
          </a:p>
          <a:p>
            <a:pPr marL="0" indent="0" algn="r">
              <a:buNone/>
            </a:pPr>
            <a:r>
              <a:rPr lang="en-US" sz="1800" i="1" dirty="0" smtClean="0"/>
              <a:t>phenol, polyphenols, EDTA, </a:t>
            </a:r>
            <a:r>
              <a:rPr lang="en-US" sz="1800" i="1" dirty="0" err="1" smtClean="0"/>
              <a:t>thiocyanate</a:t>
            </a:r>
            <a:r>
              <a:rPr lang="en-US" sz="1800" i="1" dirty="0" smtClean="0"/>
              <a:t>, protein, </a:t>
            </a:r>
          </a:p>
          <a:p>
            <a:pPr marL="0" indent="0" algn="r">
              <a:buNone/>
            </a:pPr>
            <a:r>
              <a:rPr lang="en-US" sz="1800" i="1" dirty="0" smtClean="0"/>
              <a:t>RNA, nucleotides (fragments below 5 </a:t>
            </a:r>
            <a:r>
              <a:rPr lang="en-US" sz="1800" i="1" dirty="0" err="1" smtClean="0"/>
              <a:t>bp</a:t>
            </a:r>
            <a:r>
              <a:rPr lang="en-US" sz="1800" i="1" dirty="0" smtClean="0"/>
              <a:t>)</a:t>
            </a:r>
          </a:p>
          <a:p>
            <a:pPr marL="0" indent="0" algn="r">
              <a:buNone/>
            </a:pP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73102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492"/>
            <a:ext cx="5726437" cy="1204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make a correct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788" y="1837023"/>
            <a:ext cx="7611310" cy="45498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Thaw DNA completely</a:t>
            </a:r>
          </a:p>
          <a:p>
            <a:r>
              <a:rPr lang="en-US" sz="2400" dirty="0" smtClean="0"/>
              <a:t>Mix gently (</a:t>
            </a:r>
            <a:r>
              <a:rPr lang="en-US" sz="2400" b="1" dirty="0" smtClean="0">
                <a:solidFill>
                  <a:srgbClr val="FF0000"/>
                </a:solidFill>
              </a:rPr>
              <a:t>never vortex!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Put the sample on a </a:t>
            </a:r>
            <a:r>
              <a:rPr lang="en-US" sz="2400" dirty="0" err="1" smtClean="0"/>
              <a:t>thermoblock</a:t>
            </a:r>
            <a:r>
              <a:rPr lang="en-US" sz="2400" dirty="0" smtClean="0"/>
              <a:t>: 37°C, 15-30 min</a:t>
            </a:r>
          </a:p>
          <a:p>
            <a:r>
              <a:rPr lang="en-US" sz="2400" dirty="0" smtClean="0"/>
              <a:t>Mix gently </a:t>
            </a:r>
          </a:p>
          <a:p>
            <a:r>
              <a:rPr lang="en-US" sz="2400" b="1" dirty="0" smtClean="0"/>
              <a:t>Dilute 1:100 </a:t>
            </a:r>
            <a:r>
              <a:rPr lang="en-US" sz="2400" dirty="0" smtClean="0"/>
              <a:t>(if HMW)</a:t>
            </a:r>
          </a:p>
          <a:p>
            <a:r>
              <a:rPr lang="en-US" sz="2400" dirty="0" smtClean="0"/>
              <a:t>Mix gently</a:t>
            </a:r>
          </a:p>
          <a:p>
            <a:r>
              <a:rPr lang="en-US" sz="2400" dirty="0" smtClean="0"/>
              <a:t>Make a measurement with an appropriate blank</a:t>
            </a:r>
          </a:p>
          <a:p>
            <a:endParaRPr lang="en-US" sz="2400" dirty="0"/>
          </a:p>
          <a:p>
            <a:r>
              <a:rPr lang="en-US" sz="2400" b="1" dirty="0" smtClean="0"/>
              <a:t>NANODROP is Bad</a:t>
            </a:r>
            <a:r>
              <a:rPr lang="en-US" sz="2400" dirty="0" smtClean="0"/>
              <a:t>. Point. </a:t>
            </a:r>
          </a:p>
          <a:p>
            <a:r>
              <a:rPr lang="en-US" sz="2400" dirty="0" smtClean="0"/>
              <a:t>Use </a:t>
            </a:r>
            <a:r>
              <a:rPr lang="en-US" sz="2400" dirty="0" err="1" smtClean="0"/>
              <a:t>Qubit</a:t>
            </a:r>
            <a:r>
              <a:rPr lang="en-US" sz="2400" dirty="0" smtClean="0"/>
              <a:t>, or </a:t>
            </a:r>
            <a:r>
              <a:rPr lang="en-US" sz="2400" dirty="0" err="1" smtClean="0"/>
              <a:t>PicoGreen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5528423" y="580397"/>
            <a:ext cx="1070821" cy="2230830"/>
            <a:chOff x="6649050" y="1417638"/>
            <a:chExt cx="560313" cy="1689269"/>
          </a:xfrm>
        </p:grpSpPr>
        <p:sp>
          <p:nvSpPr>
            <p:cNvPr id="7" name="Can 6"/>
            <p:cNvSpPr/>
            <p:nvPr/>
          </p:nvSpPr>
          <p:spPr>
            <a:xfrm>
              <a:off x="6649050" y="1417638"/>
              <a:ext cx="560313" cy="1689269"/>
            </a:xfrm>
            <a:prstGeom prst="can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>
              <a:off x="6649050" y="2091955"/>
              <a:ext cx="560313" cy="1014952"/>
            </a:xfrm>
            <a:prstGeom prst="can">
              <a:avLst/>
            </a:prstGeom>
            <a:gradFill flip="none" rotWithShape="1">
              <a:gsLst>
                <a:gs pos="29000">
                  <a:srgbClr val="82E4FF">
                    <a:alpha val="84000"/>
                  </a:srgbClr>
                </a:gs>
                <a:gs pos="100000">
                  <a:schemeClr val="accent2">
                    <a:lumMod val="75000"/>
                    <a:alpha val="97000"/>
                  </a:schemeClr>
                </a:gs>
              </a:gsLst>
              <a:lin ang="5700000" scaled="0"/>
              <a:tileRect/>
            </a:gradFill>
            <a:ln>
              <a:gradFill flip="none" rotWithShape="1">
                <a:gsLst>
                  <a:gs pos="29000">
                    <a:schemeClr val="accent1">
                      <a:shade val="95000"/>
                      <a:satMod val="105000"/>
                    </a:schemeClr>
                  </a:gs>
                  <a:gs pos="100000">
                    <a:srgbClr val="FFFFFF"/>
                  </a:gs>
                  <a:gs pos="64000">
                    <a:schemeClr val="accent1">
                      <a:shade val="95000"/>
                      <a:satMod val="10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22982" y="1500291"/>
            <a:ext cx="197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concentration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 concentration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 flipV="1">
            <a:off x="6424925" y="1665906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flipV="1">
            <a:off x="6424925" y="2397548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28423" y="1787720"/>
            <a:ext cx="107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DNA </a:t>
            </a:r>
            <a:endParaRPr lang="en-US" dirty="0"/>
          </a:p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6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1774"/>
            <a:ext cx="8229600" cy="1143000"/>
          </a:xfrm>
        </p:spPr>
        <p:txBody>
          <a:bodyPr/>
          <a:lstStyle/>
          <a:p>
            <a:r>
              <a:rPr lang="en-US" dirty="0" smtClean="0"/>
              <a:t>Let’s get philosophical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2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457200" y="47466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sv-SE" dirty="0" err="1" smtClean="0">
                <a:ea typeface="ＭＳ Ｐゴシック" charset="-128"/>
                <a:cs typeface="ＭＳ Ｐゴシック" charset="-128"/>
              </a:rPr>
              <a:t>Since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the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beginning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of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Genomics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:</a:t>
            </a:r>
            <a:endParaRPr lang="sv-SE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328246" y="1960564"/>
            <a:ext cx="8921262" cy="4352925"/>
          </a:xfrm>
        </p:spPr>
        <p:txBody>
          <a:bodyPr/>
          <a:lstStyle/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genome: virus </a:t>
            </a:r>
            <a:r>
              <a:rPr lang="sv-SE" sz="2200">
                <a:ea typeface="ＭＳ Ｐゴシック" charset="-128"/>
                <a:cs typeface="ＭＳ Ｐゴシック" charset="-128"/>
                <a:sym typeface="Symbol" charset="2"/>
              </a:rPr>
              <a:t> </a:t>
            </a:r>
            <a:r>
              <a:rPr lang="sv-SE" sz="2200">
                <a:ea typeface="ＭＳ Ｐゴシック" charset="-128"/>
                <a:cs typeface="ＭＳ Ｐゴシック" charset="-128"/>
              </a:rPr>
              <a:t>X 174 - 5 368 bp (1977)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Haemophilus influenzae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1.5 Mb (1995)</a:t>
            </a:r>
            <a:endParaRPr lang="sv-SE" sz="2200" i="1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eukaryote: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Saccharomyces cerevisiae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12.4 Mb (1996)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multicellular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Cenorhabditis elegans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- 100 MB (1998-2002)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plant: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Arabidopsis thaliana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- 157 Mb (2000)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31" y="5430838"/>
            <a:ext cx="546589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31" y="4614864"/>
            <a:ext cx="55977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54" y="3929063"/>
            <a:ext cx="548054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854" y="2924175"/>
            <a:ext cx="587620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54" y="2271714"/>
            <a:ext cx="58762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808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sv-SE" sz="4400" dirty="0" smtClean="0">
                <a:latin typeface="Calibri" charset="0"/>
              </a:rPr>
              <a:t>… </a:t>
            </a:r>
            <a:r>
              <a:rPr lang="sv-SE" sz="4400" dirty="0" err="1" smtClean="0">
                <a:latin typeface="Calibri" charset="0"/>
              </a:rPr>
              <a:t>prices</a:t>
            </a:r>
            <a:r>
              <a:rPr lang="sv-SE" sz="4400" dirty="0" smtClean="0">
                <a:latin typeface="Calibri" charset="0"/>
              </a:rPr>
              <a:t> go down</a:t>
            </a:r>
            <a:endParaRPr lang="sv-SE" sz="4400" dirty="0">
              <a:latin typeface="Calibri" charset="0"/>
            </a:endParaRPr>
          </a:p>
        </p:txBody>
      </p:sp>
      <p:sp>
        <p:nvSpPr>
          <p:cNvPr id="54274" name="Rectangle 3"/>
          <p:cNvSpPr>
            <a:spLocks/>
          </p:cNvSpPr>
          <p:nvPr/>
        </p:nvSpPr>
        <p:spPr bwMode="auto">
          <a:xfrm>
            <a:off x="457200" y="18970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sv-SE" sz="3200" dirty="0">
                <a:latin typeface="Calibri" charset="0"/>
              </a:rPr>
              <a:t>Human </a:t>
            </a:r>
            <a:r>
              <a:rPr lang="sv-SE" sz="3200" dirty="0" err="1">
                <a:latin typeface="Calibri" charset="0"/>
              </a:rPr>
              <a:t>genome</a:t>
            </a:r>
            <a:r>
              <a:rPr lang="sv-SE" sz="3200" dirty="0">
                <a:latin typeface="Calibri" charset="0"/>
              </a:rPr>
              <a:t> </a:t>
            </a:r>
            <a:r>
              <a:rPr lang="sv-SE" sz="3200" dirty="0" err="1">
                <a:latin typeface="Calibri" charset="0"/>
              </a:rPr>
              <a:t>project</a:t>
            </a:r>
            <a:r>
              <a:rPr lang="sv-SE" sz="3200" dirty="0">
                <a:latin typeface="Calibri" charset="0"/>
              </a:rPr>
              <a:t>, 2007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Craig </a:t>
            </a:r>
            <a:r>
              <a:rPr lang="sv-SE" sz="2800" dirty="0" err="1">
                <a:latin typeface="Calibri" charset="0"/>
              </a:rPr>
              <a:t>Wenter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70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 err="1">
                <a:latin typeface="Calibri" charset="0"/>
              </a:rPr>
              <a:t>Sanger’s</a:t>
            </a:r>
            <a:r>
              <a:rPr lang="sv-SE" dirty="0">
                <a:latin typeface="Calibri" charset="0"/>
              </a:rPr>
              <a:t> </a:t>
            </a:r>
            <a:r>
              <a:rPr lang="sv-SE" dirty="0" err="1">
                <a:latin typeface="Calibri" charset="0"/>
              </a:rPr>
              <a:t>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James Watson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2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>
                <a:latin typeface="Calibri" charset="0"/>
              </a:rPr>
              <a:t>454 </a:t>
            </a:r>
            <a:r>
              <a:rPr lang="sv-SE" dirty="0" err="1">
                <a:latin typeface="Calibri" charset="0"/>
              </a:rPr>
              <a:t>pyrosequencing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>
                <a:latin typeface="Calibri" charset="0"/>
              </a:rPr>
              <a:t>Ultimate </a:t>
            </a:r>
            <a:r>
              <a:rPr lang="sv-SE" sz="2800" dirty="0" err="1">
                <a:latin typeface="Calibri" charset="0"/>
              </a:rPr>
              <a:t>goal</a:t>
            </a:r>
            <a:r>
              <a:rPr lang="sv-SE" sz="2800" dirty="0">
                <a:latin typeface="Calibri" charset="0"/>
              </a:rPr>
              <a:t>: 1000 $ / </a:t>
            </a:r>
            <a:r>
              <a:rPr lang="sv-SE" sz="2800" dirty="0" err="1" smtClean="0">
                <a:latin typeface="Calibri" charset="0"/>
              </a:rPr>
              <a:t>individual</a:t>
            </a:r>
            <a:endParaRPr lang="sv-SE" sz="2800" dirty="0" smtClean="0">
              <a:latin typeface="Calibri" charset="0"/>
            </a:endParaRPr>
          </a:p>
          <a:p>
            <a:pPr lvl="2">
              <a:spcBef>
                <a:spcPct val="20000"/>
              </a:spcBef>
            </a:pPr>
            <a:r>
              <a:rPr lang="sv-SE" sz="2800" dirty="0" err="1" smtClean="0">
                <a:latin typeface="Calibri" charset="0"/>
              </a:rPr>
              <a:t>Almost</a:t>
            </a:r>
            <a:r>
              <a:rPr lang="sv-SE" sz="2800" dirty="0" smtClean="0">
                <a:latin typeface="Calibri" charset="0"/>
              </a:rPr>
              <a:t> </a:t>
            </a:r>
            <a:r>
              <a:rPr lang="sv-SE" sz="2800" dirty="0" err="1" smtClean="0">
                <a:latin typeface="Calibri" charset="0"/>
              </a:rPr>
              <a:t>there</a:t>
            </a:r>
            <a:r>
              <a:rPr lang="sv-SE" sz="2800" dirty="0" smtClean="0">
                <a:latin typeface="Calibri" charset="0"/>
              </a:rPr>
              <a:t>! (1200 </a:t>
            </a:r>
            <a:r>
              <a:rPr lang="sv-SE" sz="2800" dirty="0">
                <a:latin typeface="Calibri" charset="0"/>
              </a:rPr>
              <a:t>$</a:t>
            </a:r>
            <a:r>
              <a:rPr lang="sv-SE" sz="2800" dirty="0" smtClean="0">
                <a:latin typeface="Calibri" charset="0"/>
              </a:rPr>
              <a:t>)</a:t>
            </a:r>
            <a:endParaRPr lang="sv-SE" sz="2800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731" y="1417639"/>
            <a:ext cx="1776046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3570" y="4826001"/>
            <a:ext cx="2658208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76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399"/>
            <a:ext cx="7772400" cy="1143000"/>
          </a:xfrm>
        </p:spPr>
        <p:txBody>
          <a:bodyPr/>
          <a:lstStyle/>
          <a:p>
            <a:r>
              <a:rPr lang="sv-SE" dirty="0" smtClean="0"/>
              <a:t>… paradigm </a:t>
            </a:r>
            <a:r>
              <a:rPr lang="sv-SE" dirty="0" err="1" smtClean="0"/>
              <a:t>change</a:t>
            </a:r>
            <a:endParaRPr lang="sv-SE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937" y="1403399"/>
            <a:ext cx="8161534" cy="2819400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genes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complete</a:t>
            </a:r>
            <a:r>
              <a:rPr lang="sv-SE" sz="2400" dirty="0"/>
              <a:t> </a:t>
            </a:r>
            <a:r>
              <a:rPr lang="sv-SE" sz="2400" dirty="0" err="1"/>
              <a:t>genomes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transcripts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whole</a:t>
            </a:r>
            <a:r>
              <a:rPr lang="sv-SE" sz="2400" dirty="0"/>
              <a:t> </a:t>
            </a:r>
            <a:r>
              <a:rPr lang="sv-SE" sz="2400" dirty="0" err="1"/>
              <a:t>transcriptomes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complex</a:t>
            </a:r>
            <a:r>
              <a:rPr lang="sv-SE" sz="2400" dirty="0"/>
              <a:t> </a:t>
            </a:r>
            <a:r>
              <a:rPr lang="sv-SE" sz="2400" dirty="0" err="1" smtClean="0"/>
              <a:t>metagenomic</a:t>
            </a:r>
            <a:r>
              <a:rPr lang="sv-SE" sz="2400" dirty="0" smtClean="0"/>
              <a:t> pools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model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the species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</a:t>
            </a:r>
            <a:r>
              <a:rPr lang="sv-SE" sz="2400" dirty="0" err="1" smtClean="0"/>
              <a:t>studying</a:t>
            </a:r>
            <a:endParaRPr lang="sv-SE" sz="2400" dirty="0" smtClean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 smtClean="0"/>
              <a:t>Personal </a:t>
            </a:r>
            <a:r>
              <a:rPr lang="sv-SE" sz="2400" dirty="0" err="1" smtClean="0"/>
              <a:t>genome</a:t>
            </a:r>
            <a:r>
              <a:rPr lang="sv-SE" sz="2400" dirty="0" smtClean="0"/>
              <a:t> = </a:t>
            </a:r>
            <a:r>
              <a:rPr lang="sv-SE" sz="2400" dirty="0" err="1" smtClean="0"/>
              <a:t>personalized</a:t>
            </a:r>
            <a:r>
              <a:rPr lang="sv-SE" sz="2400" dirty="0" smtClean="0"/>
              <a:t> medicine</a:t>
            </a:r>
            <a:endParaRPr lang="sv-SE" sz="2400" dirty="0"/>
          </a:p>
        </p:txBody>
      </p:sp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886200" y="4340225"/>
            <a:ext cx="1905000" cy="2298700"/>
            <a:chOff x="429" y="916"/>
            <a:chExt cx="1052" cy="1353"/>
          </a:xfrm>
        </p:grpSpPr>
        <p:pic>
          <p:nvPicPr>
            <p:cNvPr id="7173" name="Picture 5" descr="bild8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609600" y="4873625"/>
            <a:ext cx="2419350" cy="1708150"/>
            <a:chOff x="2039" y="2703"/>
            <a:chExt cx="1524" cy="1076"/>
          </a:xfrm>
        </p:grpSpPr>
        <p:pic>
          <p:nvPicPr>
            <p:cNvPr id="7176" name="Picture 8" descr="Bild Solex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1" t="26820" r="16504" b="19908"/>
            <a:stretch>
              <a:fillRect/>
            </a:stretch>
          </p:blipFill>
          <p:spPr bwMode="auto">
            <a:xfrm>
              <a:off x="2039" y="2703"/>
              <a:ext cx="1524" cy="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2125" y="3529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6985907" y="4053198"/>
            <a:ext cx="1905000" cy="2686050"/>
            <a:chOff x="2928" y="1680"/>
            <a:chExt cx="1344" cy="1836"/>
          </a:xfrm>
        </p:grpSpPr>
        <p:pic>
          <p:nvPicPr>
            <p:cNvPr id="717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5" r="18015"/>
            <a:stretch>
              <a:fillRect/>
            </a:stretch>
          </p:blipFill>
          <p:spPr bwMode="auto">
            <a:xfrm>
              <a:off x="2928" y="1680"/>
              <a:ext cx="1344" cy="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80" name="Rectangle 12"/>
            <p:cNvSpPr>
              <a:spLocks noChangeArrowheads="1"/>
            </p:cNvSpPr>
            <p:nvPr/>
          </p:nvSpPr>
          <p:spPr bwMode="auto">
            <a:xfrm>
              <a:off x="2928" y="1828"/>
              <a:ext cx="155" cy="14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1" name="Rectangle 13"/>
            <p:cNvSpPr>
              <a:spLocks noChangeArrowheads="1"/>
            </p:cNvSpPr>
            <p:nvPr/>
          </p:nvSpPr>
          <p:spPr bwMode="auto">
            <a:xfrm>
              <a:off x="3932" y="1824"/>
              <a:ext cx="336" cy="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3353" y="3280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Rectangle 15"/>
            <p:cNvSpPr>
              <a:spLocks noChangeArrowheads="1"/>
            </p:cNvSpPr>
            <p:nvPr/>
          </p:nvSpPr>
          <p:spPr bwMode="auto">
            <a:xfrm>
              <a:off x="3479" y="33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3994" y="3203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917" y="2635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Rectangle 18"/>
            <p:cNvSpPr>
              <a:spLocks noChangeArrowheads="1"/>
            </p:cNvSpPr>
            <p:nvPr/>
          </p:nvSpPr>
          <p:spPr bwMode="auto">
            <a:xfrm>
              <a:off x="4035" y="2629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4184" y="2576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Rectangle 20"/>
            <p:cNvSpPr>
              <a:spLocks noChangeArrowheads="1"/>
            </p:cNvSpPr>
            <p:nvPr/>
          </p:nvSpPr>
          <p:spPr bwMode="auto">
            <a:xfrm>
              <a:off x="4128" y="2592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21"/>
            <p:cNvSpPr>
              <a:spLocks noChangeShapeType="1"/>
            </p:cNvSpPr>
            <p:nvPr/>
          </p:nvSpPr>
          <p:spPr bwMode="auto">
            <a:xfrm flipH="1">
              <a:off x="3552" y="3168"/>
              <a:ext cx="384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Rectangle 22"/>
            <p:cNvSpPr>
              <a:spLocks noChangeArrowheads="1"/>
            </p:cNvSpPr>
            <p:nvPr/>
          </p:nvSpPr>
          <p:spPr bwMode="auto">
            <a:xfrm>
              <a:off x="3744" y="32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23"/>
            <p:cNvSpPr>
              <a:spLocks noChangeShapeType="1"/>
            </p:cNvSpPr>
            <p:nvPr/>
          </p:nvSpPr>
          <p:spPr bwMode="auto">
            <a:xfrm flipH="1" flipV="1">
              <a:off x="3096" y="3076"/>
              <a:ext cx="288" cy="240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 flipH="1" flipV="1">
              <a:off x="3168" y="3216"/>
              <a:ext cx="240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0880" cy="15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163124"/>
            <a:ext cx="1919111" cy="250763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99" y="1704151"/>
            <a:ext cx="6590530" cy="193322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0" y="4037405"/>
            <a:ext cx="7182555" cy="1690998"/>
          </a:xfrm>
          <a:prstGeom prst="rect">
            <a:avLst/>
          </a:prstGeom>
        </p:spPr>
      </p:pic>
      <p:sp>
        <p:nvSpPr>
          <p:cNvPr id="9" name="textruta 8"/>
          <p:cNvSpPr txBox="1"/>
          <p:nvPr/>
        </p:nvSpPr>
        <p:spPr>
          <a:xfrm>
            <a:off x="3385556" y="3882891"/>
            <a:ext cx="97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2.9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0" name="textruta 9"/>
          <p:cNvSpPr txBox="1"/>
          <p:nvPr/>
        </p:nvSpPr>
        <p:spPr>
          <a:xfrm>
            <a:off x="5080867" y="1591899"/>
            <a:ext cx="11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31.6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1" name="Ellips 10"/>
          <p:cNvSpPr/>
          <p:nvPr/>
        </p:nvSpPr>
        <p:spPr>
          <a:xfrm>
            <a:off x="2367899" y="1591899"/>
            <a:ext cx="1732074" cy="40922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Ellips 11"/>
          <p:cNvSpPr/>
          <p:nvPr/>
        </p:nvSpPr>
        <p:spPr>
          <a:xfrm>
            <a:off x="0" y="3892666"/>
            <a:ext cx="1919111" cy="49388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1"/>
          <p:cNvSpPr txBox="1"/>
          <p:nvPr/>
        </p:nvSpPr>
        <p:spPr>
          <a:xfrm>
            <a:off x="2367899" y="163124"/>
            <a:ext cx="6776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 scientific value diminishes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5609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Main challenge - DATA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ANALYSIS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/>
            </a:r>
            <a:br>
              <a:rPr lang="en-US" dirty="0" smtClean="0">
                <a:ea typeface="ＭＳ Ｐゴシック" charset="-128"/>
                <a:cs typeface="ＭＳ Ｐゴシック" charset="-128"/>
              </a:rPr>
            </a:br>
            <a:r>
              <a:rPr lang="en-US" dirty="0" smtClean="0">
                <a:ea typeface="ＭＳ Ｐゴシック" charset="-128"/>
                <a:cs typeface="ＭＳ Ｐゴシック" charset="-128"/>
              </a:rPr>
              <a:t>and DATA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STORAGE</a:t>
            </a:r>
          </a:p>
        </p:txBody>
      </p:sp>
      <p:pic>
        <p:nvPicPr>
          <p:cNvPr id="6041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754" y="1911351"/>
            <a:ext cx="2426677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2510205" y="3659188"/>
            <a:ext cx="3007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>
                <a:latin typeface="Calibri" charset="0"/>
              </a:rPr>
              <a:t>http://finchtalk.geospiza.com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1"/>
            <a:ext cx="2272953" cy="77867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0" b="1" dirty="0">
                <a:latin typeface="+mj-lt"/>
                <a:ea typeface="+mn-ea"/>
                <a:cs typeface="BlairMdITC TT-Medium"/>
              </a:rPr>
              <a:t>!</a:t>
            </a:r>
          </a:p>
        </p:txBody>
      </p:sp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1226527" y="6156326"/>
            <a:ext cx="79922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Calibri" charset="0"/>
              </a:rPr>
              <a:t>=&gt; More bioinformaticians to people!</a:t>
            </a:r>
          </a:p>
        </p:txBody>
      </p:sp>
      <p:grpSp>
        <p:nvGrpSpPr>
          <p:cNvPr id="60422" name="Group 18"/>
          <p:cNvGrpSpPr>
            <a:grpSpLocks/>
          </p:cNvGrpSpPr>
          <p:nvPr/>
        </p:nvGrpSpPr>
        <p:grpSpPr bwMode="auto">
          <a:xfrm>
            <a:off x="5722328" y="2139950"/>
            <a:ext cx="3121269" cy="3735388"/>
            <a:chOff x="6364941" y="1423609"/>
            <a:chExt cx="2525059" cy="2791447"/>
          </a:xfrm>
        </p:grpSpPr>
        <p:cxnSp>
          <p:nvCxnSpPr>
            <p:cNvPr id="11" name="Straight Arrow Connector 10"/>
            <p:cNvCxnSpPr/>
            <p:nvPr/>
          </p:nvCxnSpPr>
          <p:spPr>
            <a:xfrm rot="16200000" flipV="1">
              <a:off x="5647573" y="2808667"/>
              <a:ext cx="2061851" cy="296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693317" y="3854410"/>
              <a:ext cx="2196683" cy="23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25" name="TextBox 13"/>
            <p:cNvSpPr txBox="1">
              <a:spLocks noChangeArrowheads="1"/>
            </p:cNvSpPr>
            <p:nvPr/>
          </p:nvSpPr>
          <p:spPr bwMode="auto">
            <a:xfrm>
              <a:off x="6364941" y="1748665"/>
              <a:ext cx="301825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$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82498" y="3634938"/>
              <a:ext cx="439810" cy="219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55847" y="1792560"/>
              <a:ext cx="554802" cy="20618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0428" name="TextBox 16"/>
            <p:cNvSpPr txBox="1">
              <a:spLocks noChangeArrowheads="1"/>
            </p:cNvSpPr>
            <p:nvPr/>
          </p:nvSpPr>
          <p:spPr bwMode="auto">
            <a:xfrm>
              <a:off x="7090606" y="3941013"/>
              <a:ext cx="1263814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Sequencing</a:t>
              </a:r>
            </a:p>
          </p:txBody>
        </p:sp>
        <p:sp>
          <p:nvSpPr>
            <p:cNvPr id="60429" name="TextBox 17"/>
            <p:cNvSpPr txBox="1">
              <a:spLocks noChangeArrowheads="1"/>
            </p:cNvSpPr>
            <p:nvPr/>
          </p:nvSpPr>
          <p:spPr bwMode="auto">
            <a:xfrm>
              <a:off x="7486190" y="1423609"/>
              <a:ext cx="1403810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Data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53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18" y="145191"/>
            <a:ext cx="2608963" cy="88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1" y="340643"/>
            <a:ext cx="1595596" cy="497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19113" y="1224047"/>
            <a:ext cx="7897772" cy="556627"/>
          </a:xfrm>
        </p:spPr>
        <p:txBody>
          <a:bodyPr>
            <a:normAutofit fontScale="90000"/>
          </a:bodyPr>
          <a:lstStyle/>
          <a:p>
            <a:r>
              <a:rPr lang="sv-SE" dirty="0" smtClean="0">
                <a:latin typeface="Calibri" pitchFamily="34" charset="0"/>
              </a:rPr>
              <a:t>NGI-portal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8" name="Picture 7" descr="SNPSEQ_Logo[1]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80" y="193572"/>
            <a:ext cx="3357768" cy="788706"/>
          </a:xfrm>
          <a:prstGeom prst="rect">
            <a:avLst/>
          </a:prstGeom>
        </p:spPr>
      </p:pic>
      <p:sp>
        <p:nvSpPr>
          <p:cNvPr id="9" name="Shape 70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519113" y="1781175"/>
            <a:ext cx="8010525" cy="433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4" tIns="64274" rIns="64274" bIns="64274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2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Once upon a time…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914400" y="1314338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Fredrik Sanger and Alan Coulson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 smtClean="0">
                <a:ea typeface="ＭＳ Ｐゴシック" charset="-128"/>
                <a:cs typeface="ＭＳ Ｐゴシック" charset="-128"/>
              </a:rPr>
              <a:t> 	Chain Termination Sequencing (1977)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 smtClean="0">
                <a:ea typeface="ＭＳ Ｐゴシック" charset="-128"/>
                <a:cs typeface="ＭＳ Ｐゴシック" charset="-128"/>
              </a:rPr>
              <a:t>	</a:t>
            </a:r>
            <a:r>
              <a:rPr lang="en-US" sz="1800" dirty="0" smtClean="0">
                <a:ea typeface="ＭＳ Ｐゴシック" charset="-128"/>
                <a:cs typeface="ＭＳ Ｐゴシック" charset="-128"/>
              </a:rPr>
              <a:t>Nobel prize 1980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555" name="Picture 6"/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7200" y="-57026"/>
            <a:ext cx="8316058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914400" y="2863628"/>
            <a:ext cx="6626333" cy="158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</a:rPr>
              <a:t>Principle: 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	SYNTHESIS of DNA is randomly  </a:t>
            </a:r>
            <a:r>
              <a:rPr lang="en-US" dirty="0">
                <a:solidFill>
                  <a:srgbClr val="FE0F12"/>
                </a:solidFill>
                <a:latin typeface="Calibri" charset="0"/>
              </a:rPr>
              <a:t>TERMINATED</a:t>
            </a:r>
            <a:r>
              <a:rPr lang="en-US" dirty="0">
                <a:latin typeface="Calibri" charset="0"/>
              </a:rPr>
              <a:t> at different points</a:t>
            </a:r>
          </a:p>
          <a:p>
            <a:endParaRPr lang="en-US" sz="500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	Separation of fragments that are 1 nucleotide different in size</a:t>
            </a:r>
          </a:p>
          <a:p>
            <a:r>
              <a:rPr lang="en-US" sz="1800" dirty="0">
                <a:latin typeface="Calibri" charset="0"/>
              </a:rPr>
              <a:t>	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954403" y="4293617"/>
            <a:ext cx="4200326" cy="1705172"/>
            <a:chOff x="0" y="1120340"/>
            <a:chExt cx="6009072" cy="2852159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120340"/>
              <a:ext cx="3399181" cy="2471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219779" y="3406216"/>
              <a:ext cx="5789293" cy="566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Calibri" charset="0"/>
                </a:rPr>
                <a:t>Lack of OH-group at 3’ position of </a:t>
              </a:r>
              <a:r>
                <a:rPr lang="en-US" sz="1600" dirty="0" err="1">
                  <a:latin typeface="Calibri" charset="0"/>
                </a:rPr>
                <a:t>deoxyribose</a:t>
              </a:r>
              <a:endParaRPr lang="en-US" sz="1600" dirty="0">
                <a:latin typeface="Calibri" charset="0"/>
              </a:endParaRPr>
            </a:p>
          </p:txBody>
        </p:sp>
        <p:sp>
          <p:nvSpPr>
            <p:cNvPr id="9" name="TextBox 7"/>
            <p:cNvSpPr txBox="1">
              <a:spLocks noChangeArrowheads="1"/>
            </p:cNvSpPr>
            <p:nvPr/>
          </p:nvSpPr>
          <p:spPr bwMode="auto">
            <a:xfrm>
              <a:off x="1446143" y="2980789"/>
              <a:ext cx="259810" cy="369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 charset="0"/>
                </a:rPr>
                <a:t>!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1872513" y="3139530"/>
              <a:ext cx="92307" cy="730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ight Arrow 10"/>
            <p:cNvSpPr>
              <a:spLocks noChangeArrowheads="1"/>
            </p:cNvSpPr>
            <p:nvPr/>
          </p:nvSpPr>
          <p:spPr bwMode="auto">
            <a:xfrm flipV="1">
              <a:off x="1731734" y="3212551"/>
              <a:ext cx="141268" cy="149217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rot="10800000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2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8193" y="4293617"/>
            <a:ext cx="2704390" cy="154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108028" y="5991598"/>
            <a:ext cx="5331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 molecule sequenced at a time = 1 read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Capillary sequencer: 384 reads per run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3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reading: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56" y="1333103"/>
            <a:ext cx="7045088" cy="4744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486" y="6309914"/>
            <a:ext cx="747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3"/>
              </a:rPr>
              <a:t>http://journals.plos.org/plosbiology/article?id=10.1371/journal.pbio.</a:t>
            </a:r>
            <a:r>
              <a:rPr lang="en-US" i="1" dirty="0" smtClean="0">
                <a:hlinkClick r:id="rId3"/>
              </a:rPr>
              <a:t>1001744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86522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19"/>
            <a:ext cx="9144000" cy="450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1" y="7259"/>
            <a:ext cx="8593503" cy="182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75" y="758223"/>
            <a:ext cx="2370111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334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</a:rPr>
              <a:t>National Genomics Infrastructure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88771" name="Platshållare för innehåll 4" descr="vetenskapsradet-logoty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88" b="-21088"/>
          <a:stretch>
            <a:fillRect/>
          </a:stretch>
        </p:blipFill>
        <p:spPr bwMode="auto">
          <a:xfrm>
            <a:off x="76200" y="5334000"/>
            <a:ext cx="130333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2" name="Bildobjekt 5" descr="showpi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257800"/>
            <a:ext cx="1287463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3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154238"/>
            <a:ext cx="2286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4" name="TextBox 15"/>
          <p:cNvSpPr txBox="1">
            <a:spLocks noChangeArrowheads="1"/>
          </p:cNvSpPr>
          <p:nvPr/>
        </p:nvSpPr>
        <p:spPr bwMode="auto">
          <a:xfrm>
            <a:off x="4883150" y="3624263"/>
            <a:ext cx="828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i="1">
                <a:solidFill>
                  <a:schemeClr val="bg1"/>
                </a:solidFill>
              </a:rPr>
              <a:t>Mid 2010</a:t>
            </a:r>
          </a:p>
        </p:txBody>
      </p:sp>
      <p:pic>
        <p:nvPicPr>
          <p:cNvPr id="288775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2151063"/>
            <a:ext cx="228600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962400"/>
            <a:ext cx="22860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7" name="AutoShape 27"/>
          <p:cNvSpPr>
            <a:spLocks noChangeArrowheads="1"/>
          </p:cNvSpPr>
          <p:nvPr/>
        </p:nvSpPr>
        <p:spPr bwMode="auto">
          <a:xfrm>
            <a:off x="3587750" y="2827338"/>
            <a:ext cx="1858963" cy="442912"/>
          </a:xfrm>
          <a:prstGeom prst="leftRightArrow">
            <a:avLst>
              <a:gd name="adj1" fmla="val 50000"/>
              <a:gd name="adj2" fmla="val 839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78" name="TextBox 12"/>
          <p:cNvSpPr txBox="1">
            <a:spLocks noChangeArrowheads="1"/>
          </p:cNvSpPr>
          <p:nvPr/>
        </p:nvSpPr>
        <p:spPr bwMode="auto">
          <a:xfrm>
            <a:off x="1149350" y="1676400"/>
            <a:ext cx="263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Stockholm</a:t>
            </a:r>
          </a:p>
        </p:txBody>
      </p:sp>
      <p:sp>
        <p:nvSpPr>
          <p:cNvPr id="288779" name="TextBox 13"/>
          <p:cNvSpPr txBox="1">
            <a:spLocks noChangeArrowheads="1"/>
          </p:cNvSpPr>
          <p:nvPr/>
        </p:nvSpPr>
        <p:spPr bwMode="auto">
          <a:xfrm>
            <a:off x="5721350" y="1600200"/>
            <a:ext cx="235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Uppsala</a:t>
            </a:r>
          </a:p>
        </p:txBody>
      </p:sp>
      <p:sp>
        <p:nvSpPr>
          <p:cNvPr id="288780" name="TextBox 14"/>
          <p:cNvSpPr txBox="1">
            <a:spLocks noChangeArrowheads="1"/>
          </p:cNvSpPr>
          <p:nvPr/>
        </p:nvSpPr>
        <p:spPr bwMode="auto">
          <a:xfrm>
            <a:off x="3359150" y="5816750"/>
            <a:ext cx="236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 err="1"/>
              <a:t>Uppmax</a:t>
            </a:r>
            <a:r>
              <a:rPr lang="en-US" sz="1800" b="1" dirty="0"/>
              <a:t>, Uppsala</a:t>
            </a:r>
          </a:p>
        </p:txBody>
      </p:sp>
      <p:sp>
        <p:nvSpPr>
          <p:cNvPr id="288781" name="AutoShape 16"/>
          <p:cNvSpPr>
            <a:spLocks noChangeArrowheads="1"/>
          </p:cNvSpPr>
          <p:nvPr/>
        </p:nvSpPr>
        <p:spPr bwMode="auto">
          <a:xfrm>
            <a:off x="6254750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82" name="AutoShape 17"/>
          <p:cNvSpPr>
            <a:spLocks noChangeArrowheads="1"/>
          </p:cNvSpPr>
          <p:nvPr/>
        </p:nvSpPr>
        <p:spPr bwMode="auto">
          <a:xfrm rot="5392400">
            <a:off x="1755775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1676400" y="2590800"/>
            <a:ext cx="57912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338" name="Shape 70"/>
          <p:cNvSpPr txBox="1">
            <a:spLocks noChangeArrowheads="1"/>
          </p:cNvSpPr>
          <p:nvPr/>
        </p:nvSpPr>
        <p:spPr bwMode="auto">
          <a:xfrm>
            <a:off x="2351088" y="2916238"/>
            <a:ext cx="47244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55" tIns="64255" rIns="64255" bIns="64255"/>
          <a:lstStyle>
            <a:lvl1pPr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10  Illumina HiSeq Xten	         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17  Illumina HiSeq 2000/2500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3    Illumina MiSeq	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    Illumina NextSeq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Life Technologies Ion Torrent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6    Life Technologies Ion Proton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Pacific Biosciences RSII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Sanger ABI3730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    Argus Whole Genome Map. Syst.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Oxford Nanopore MinIon 	</a:t>
            </a: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</a:t>
            </a:r>
            <a:endParaRPr lang="en-US" sz="18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42475" y="-1379538"/>
            <a:ext cx="1728788" cy="304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i="1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4340" name="Grupp 6"/>
          <p:cNvGrpSpPr>
            <a:grpSpLocks/>
          </p:cNvGrpSpPr>
          <p:nvPr/>
        </p:nvGrpSpPr>
        <p:grpSpPr bwMode="auto">
          <a:xfrm>
            <a:off x="323850" y="1490663"/>
            <a:ext cx="8301038" cy="1054100"/>
            <a:chOff x="382588" y="1131888"/>
            <a:chExt cx="8301037" cy="1054100"/>
          </a:xfrm>
        </p:grpSpPr>
        <p:pic>
          <p:nvPicPr>
            <p:cNvPr id="14344" name="Picture 6" descr="2014-0303_HiSeq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" t="7275" r="33954" b="26607"/>
            <a:stretch>
              <a:fillRect/>
            </a:stretch>
          </p:blipFill>
          <p:spPr bwMode="auto">
            <a:xfrm>
              <a:off x="382588" y="1131888"/>
              <a:ext cx="1328737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5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131888"/>
              <a:ext cx="3403600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6" name="Picture 9" descr="photo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100" y="1131888"/>
              <a:ext cx="1406525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25" y="1131888"/>
              <a:ext cx="1403350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341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1490663"/>
            <a:ext cx="814387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1"/>
          <p:cNvSpPr>
            <a:spLocks noChangeArrowheads="1"/>
          </p:cNvSpPr>
          <p:nvPr/>
        </p:nvSpPr>
        <p:spPr bwMode="auto">
          <a:xfrm>
            <a:off x="423863" y="420688"/>
            <a:ext cx="8528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NGI-SciLifeLab is one of the most well-equipped 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NGS sites in Europe</a:t>
            </a: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434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9800"/>
            <a:ext cx="22145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77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38"/>
            <a:ext cx="9144000" cy="5637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7255" y="5985103"/>
            <a:ext cx="69295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https://</a:t>
            </a:r>
            <a:r>
              <a:rPr lang="en-US" sz="3200" b="1" dirty="0" err="1"/>
              <a:t>ngisweden.scilifelab.se</a:t>
            </a:r>
            <a:r>
              <a:rPr lang="en-US" sz="32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172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1"/>
          <p:cNvSpPr txBox="1">
            <a:spLocks noChangeArrowheads="1"/>
          </p:cNvSpPr>
          <p:nvPr/>
        </p:nvSpPr>
        <p:spPr bwMode="auto">
          <a:xfrm>
            <a:off x="2843213" y="115888"/>
            <a:ext cx="4221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0000"/>
                </a:solidFill>
                <a:latin typeface="Arial" charset="0"/>
              </a:rPr>
              <a:t>What happens then?</a:t>
            </a:r>
          </a:p>
        </p:txBody>
      </p:sp>
      <p:sp>
        <p:nvSpPr>
          <p:cNvPr id="66562" name="TextBox 1"/>
          <p:cNvSpPr txBox="1">
            <a:spLocks noChangeArrowheads="1"/>
          </p:cNvSpPr>
          <p:nvPr/>
        </p:nvSpPr>
        <p:spPr bwMode="auto">
          <a:xfrm>
            <a:off x="250825" y="765175"/>
            <a:ext cx="88931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NGI Project coordinators meet twice a week via Skype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sp>
        <p:nvSpPr>
          <p:cNvPr id="66563" name="TextBox 2"/>
          <p:cNvSpPr txBox="1">
            <a:spLocks noChangeArrowheads="1"/>
          </p:cNvSpPr>
          <p:nvPr/>
        </p:nvSpPr>
        <p:spPr bwMode="auto">
          <a:xfrm>
            <a:off x="403516" y="5990965"/>
            <a:ext cx="799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Project is then assigned to a certain node and a coordinator contacts the PI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313" y="3483944"/>
            <a:ext cx="3762375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000" b="1" dirty="0"/>
              <a:t>Project distribution is based on:</a:t>
            </a:r>
          </a:p>
          <a:p>
            <a:pPr>
              <a:defRPr/>
            </a:pPr>
            <a:endParaRPr lang="en-US" sz="2000" dirty="0"/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Wish of PI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Type of sequencing technology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Type of application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Queue at technology platforms</a:t>
            </a:r>
          </a:p>
          <a:p>
            <a:pPr>
              <a:defRPr/>
            </a:pPr>
            <a:endParaRPr lang="en-US" sz="2000" dirty="0"/>
          </a:p>
        </p:txBody>
      </p:sp>
      <p:pic>
        <p:nvPicPr>
          <p:cNvPr id="6656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604" y="3813175"/>
            <a:ext cx="170815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Box 5"/>
          <p:cNvSpPr txBox="1">
            <a:spLocks noChangeArrowheads="1"/>
          </p:cNvSpPr>
          <p:nvPr/>
        </p:nvSpPr>
        <p:spPr bwMode="auto">
          <a:xfrm>
            <a:off x="539750" y="2420938"/>
            <a:ext cx="2742458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Ulrika 	     </a:t>
            </a:r>
            <a:r>
              <a:rPr lang="en-US" sz="1800" dirty="0" err="1"/>
              <a:t>Ellenor</a:t>
            </a:r>
            <a:endParaRPr lang="en-US" sz="1800" dirty="0"/>
          </a:p>
          <a:p>
            <a:pPr eaLnBrk="1" hangingPunct="1"/>
            <a:r>
              <a:rPr lang="en-US" sz="1800" dirty="0" err="1"/>
              <a:t>Liljedahl</a:t>
            </a:r>
            <a:r>
              <a:rPr lang="en-US" sz="1800" dirty="0"/>
              <a:t>	     Devine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SNP&amp;SEQ, Uppsala node</a:t>
            </a:r>
          </a:p>
        </p:txBody>
      </p:sp>
      <p:sp>
        <p:nvSpPr>
          <p:cNvPr id="66567" name="TextBox 6"/>
          <p:cNvSpPr txBox="1">
            <a:spLocks noChangeArrowheads="1"/>
          </p:cNvSpPr>
          <p:nvPr/>
        </p:nvSpPr>
        <p:spPr bwMode="auto">
          <a:xfrm>
            <a:off x="3563938" y="2349500"/>
            <a:ext cx="3455987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        </a:t>
            </a:r>
            <a:r>
              <a:rPr lang="en-US" sz="1800" dirty="0" err="1"/>
              <a:t>Mattias</a:t>
            </a:r>
            <a:r>
              <a:rPr lang="en-US" sz="1800" dirty="0"/>
              <a:t>         </a:t>
            </a:r>
            <a:r>
              <a:rPr lang="en-US" sz="1800" dirty="0" err="1"/>
              <a:t>Beata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     </a:t>
            </a:r>
            <a:r>
              <a:rPr lang="en-US" sz="1800" dirty="0" err="1"/>
              <a:t>Ormestad</a:t>
            </a:r>
            <a:r>
              <a:rPr lang="en-US" sz="1800" dirty="0"/>
              <a:t>       </a:t>
            </a:r>
            <a:r>
              <a:rPr lang="en-US" sz="1800" dirty="0" err="1"/>
              <a:t>Werne</a:t>
            </a:r>
            <a:r>
              <a:rPr lang="en-US" sz="1800" dirty="0"/>
              <a:t> </a:t>
            </a:r>
            <a:r>
              <a:rPr lang="en-US" sz="1800" dirty="0" err="1"/>
              <a:t>Solenstam</a:t>
            </a:r>
            <a:endParaRPr lang="en-US" sz="1800" dirty="0"/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          Stockholm Node</a:t>
            </a:r>
          </a:p>
          <a:p>
            <a:pPr eaLnBrk="1" hangingPunct="1"/>
            <a:endParaRPr lang="en-US" sz="2000" dirty="0"/>
          </a:p>
        </p:txBody>
      </p:sp>
      <p:sp>
        <p:nvSpPr>
          <p:cNvPr id="66568" name="TextBox 7"/>
          <p:cNvSpPr txBox="1">
            <a:spLocks noChangeArrowheads="1"/>
          </p:cNvSpPr>
          <p:nvPr/>
        </p:nvSpPr>
        <p:spPr bwMode="auto">
          <a:xfrm>
            <a:off x="6925795" y="2655888"/>
            <a:ext cx="2229872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Olga</a:t>
            </a:r>
          </a:p>
          <a:p>
            <a:pPr eaLnBrk="1" hangingPunct="1"/>
            <a:r>
              <a:rPr lang="en-US" sz="1800" dirty="0"/>
              <a:t>Vinnere Pettersson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UGC, Uppsala Node</a:t>
            </a:r>
          </a:p>
        </p:txBody>
      </p:sp>
      <p:pic>
        <p:nvPicPr>
          <p:cNvPr id="6656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60475"/>
            <a:ext cx="882650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422400"/>
            <a:ext cx="9366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268413"/>
            <a:ext cx="107950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3282208" y="3451989"/>
            <a:ext cx="1369167" cy="5516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003800" y="3357563"/>
            <a:ext cx="44450" cy="455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80063" y="3429000"/>
            <a:ext cx="1079500" cy="4937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575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268413"/>
            <a:ext cx="87153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6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68413"/>
            <a:ext cx="952500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34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/>
          <p:cNvSpPr txBox="1">
            <a:spLocks noChangeArrowheads="1"/>
          </p:cNvSpPr>
          <p:nvPr/>
        </p:nvSpPr>
        <p:spPr bwMode="auto">
          <a:xfrm>
            <a:off x="3308350" y="228600"/>
            <a:ext cx="192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</a:rPr>
              <a:t>Projects at CMS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223838" y="187325"/>
            <a:ext cx="8666162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/>
          <a:lstStyle/>
          <a:p>
            <a:pPr defTabSz="912813">
              <a:defRPr/>
            </a:pPr>
            <a:endParaRPr lang="en-US" sz="1800">
              <a:solidFill>
                <a:srgbClr val="000000"/>
              </a:solidFill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2439988" y="296863"/>
            <a:ext cx="420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000000"/>
                </a:solidFill>
                <a:latin typeface="Verdana" charset="0"/>
                <a:cs typeface="Verdana" charset="0"/>
              </a:rPr>
              <a:t>3. </a:t>
            </a:r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Access to genomics platform</a:t>
            </a:r>
          </a:p>
        </p:txBody>
      </p:sp>
      <p:sp>
        <p:nvSpPr>
          <p:cNvPr id="59405" name="Rectangle 14"/>
          <p:cNvSpPr>
            <a:spLocks noChangeArrowheads="1"/>
          </p:cNvSpPr>
          <p:nvPr/>
        </p:nvSpPr>
        <p:spPr bwMode="auto">
          <a:xfrm>
            <a:off x="444500" y="309563"/>
            <a:ext cx="8140700" cy="519112"/>
          </a:xfrm>
          <a:prstGeom prst="rect">
            <a:avLst/>
          </a:prstGeom>
          <a:solidFill>
            <a:srgbClr val="7CD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1" hangingPunct="1"/>
            <a:r>
              <a:rPr lang="en-US" sz="2800" dirty="0" smtClean="0"/>
              <a:t>Project meeting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93100" y="1360827"/>
            <a:ext cx="77921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we can help you with: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Design your experiment based on the scientific question.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Chose the best suited application for your project.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Find the most optimal sequencing setup.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Answer all questions about our technologies and applications, as well as bioinformatics.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 special cases, we can give extra-support with bioinformatics analysis – development of novel methods and applications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53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064" y="400730"/>
            <a:ext cx="58007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Need help with data analysis?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2" y="1261491"/>
            <a:ext cx="4632266" cy="36089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8654" y="4970531"/>
            <a:ext cx="14682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NBIS.se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37" y="1505270"/>
            <a:ext cx="2787697" cy="2744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011" y="4017296"/>
            <a:ext cx="3872384" cy="27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4904" y="2943283"/>
            <a:ext cx="3230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QUESTIONS?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963"/>
            <a:ext cx="8229600" cy="1143000"/>
          </a:xfrm>
        </p:spPr>
        <p:txBody>
          <a:bodyPr/>
          <a:lstStyle/>
          <a:p>
            <a:r>
              <a:rPr lang="en-US" b="1" dirty="0" smtClean="0"/>
              <a:t>2006 REVOLUTION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446539" cy="2110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03" y="3528555"/>
            <a:ext cx="2587136" cy="3137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339" y="3528555"/>
            <a:ext cx="2547461" cy="3150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0517" y="1894481"/>
            <a:ext cx="47660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Thousands of molecules sequenced in parallel </a:t>
            </a:r>
          </a:p>
          <a:p>
            <a:endParaRPr lang="en-US" sz="900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1 </a:t>
            </a:r>
            <a:r>
              <a:rPr lang="en-US" b="1" dirty="0" err="1" smtClean="0">
                <a:solidFill>
                  <a:srgbClr val="FF0000"/>
                </a:solidFill>
              </a:rPr>
              <a:t>mln</a:t>
            </a:r>
            <a:r>
              <a:rPr lang="en-US" b="1" dirty="0" smtClean="0">
                <a:solidFill>
                  <a:srgbClr val="FF0000"/>
                </a:solidFill>
              </a:rPr>
              <a:t> reads sequenced per run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40" y="4206479"/>
            <a:ext cx="1800384" cy="1889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1914" y="6205751"/>
            <a:ext cx="186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Roche 454 GS FLX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356" y="48524"/>
            <a:ext cx="1705644" cy="172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42142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8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078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NGS </a:t>
            </a:r>
            <a:r>
              <a:rPr lang="en-US" dirty="0"/>
              <a:t>technologies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5997841"/>
            <a:ext cx="6400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RIP technologies: </a:t>
            </a:r>
            <a:r>
              <a:rPr lang="en-US" dirty="0" err="1" smtClean="0"/>
              <a:t>Helicos</a:t>
            </a:r>
            <a:r>
              <a:rPr lang="en-US" dirty="0" smtClean="0"/>
              <a:t>, </a:t>
            </a:r>
            <a:r>
              <a:rPr lang="en-US" dirty="0" err="1" smtClean="0"/>
              <a:t>Polonator</a:t>
            </a:r>
            <a:r>
              <a:rPr lang="en-US" dirty="0" smtClean="0"/>
              <a:t>, </a:t>
            </a:r>
            <a:r>
              <a:rPr lang="en-US" dirty="0" err="1" smtClean="0"/>
              <a:t>SOLiD</a:t>
            </a:r>
            <a:r>
              <a:rPr lang="en-US" dirty="0" smtClean="0"/>
              <a:t>, 454 etc.</a:t>
            </a:r>
          </a:p>
          <a:p>
            <a:r>
              <a:rPr lang="en-US" dirty="0" smtClean="0"/>
              <a:t>In development: Tunneling currents, </a:t>
            </a:r>
            <a:r>
              <a:rPr lang="en-US" dirty="0" err="1" smtClean="0"/>
              <a:t>nanopores</a:t>
            </a:r>
            <a:r>
              <a:rPr lang="en-US" dirty="0" smtClean="0"/>
              <a:t>, etc.</a:t>
            </a:r>
            <a:endParaRPr lang="en-US" dirty="0"/>
          </a:p>
        </p:txBody>
      </p:sp>
      <p:graphicFrame>
        <p:nvGraphicFramePr>
          <p:cNvPr id="11379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763281"/>
              </p:ext>
            </p:extLst>
          </p:nvPr>
        </p:nvGraphicFramePr>
        <p:xfrm>
          <a:off x="430434" y="806344"/>
          <a:ext cx="8229600" cy="4892993"/>
        </p:xfrm>
        <a:graphic>
          <a:graphicData uri="http://schemas.openxmlformats.org/drawingml/2006/table">
            <a:tbl>
              <a:tblPr/>
              <a:tblGrid>
                <a:gridCol w="2075085"/>
                <a:gridCol w="1980652"/>
                <a:gridCol w="2116463"/>
                <a:gridCol w="2057400"/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Company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Amplification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Sequencing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method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Roche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(until 2016)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Pyrosequencing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Illumina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MiSeq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NextSeq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X10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Bridge 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LifeTechnologies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(Thermo Fisher)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Torrent,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Proton, S5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 (pH)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Pacific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Biosciences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RSII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(SMRT)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genomics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Nanoballs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Oxford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Nanopore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MinION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GridION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56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Differences between platforms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78741"/>
            <a:ext cx="8229600" cy="4525963"/>
          </a:xfrm>
        </p:spPr>
        <p:txBody>
          <a:bodyPr/>
          <a:lstStyle/>
          <a:p>
            <a:r>
              <a:rPr lang="en-US" dirty="0" smtClean="0"/>
              <a:t>Technology: chemistry + signal detection</a:t>
            </a:r>
          </a:p>
          <a:p>
            <a:r>
              <a:rPr lang="en-US" dirty="0" smtClean="0"/>
              <a:t>Run </a:t>
            </a:r>
            <a:r>
              <a:rPr lang="en-US" dirty="0"/>
              <a:t>times vary from hours to days</a:t>
            </a:r>
          </a:p>
          <a:p>
            <a:r>
              <a:rPr lang="en-US" dirty="0"/>
              <a:t>Production range from Mb to Gb</a:t>
            </a:r>
          </a:p>
          <a:p>
            <a:r>
              <a:rPr lang="en-US" dirty="0"/>
              <a:t>Read length from &lt;100 </a:t>
            </a:r>
            <a:r>
              <a:rPr lang="en-US" dirty="0" err="1"/>
              <a:t>bp</a:t>
            </a:r>
            <a:r>
              <a:rPr lang="en-US" dirty="0"/>
              <a:t> to &gt; </a:t>
            </a:r>
            <a:r>
              <a:rPr lang="en-US" dirty="0" smtClean="0"/>
              <a:t>20</a:t>
            </a:r>
            <a:r>
              <a:rPr lang="en-US" dirty="0"/>
              <a:t> </a:t>
            </a:r>
            <a:r>
              <a:rPr lang="en-US" dirty="0" err="1" smtClean="0"/>
              <a:t>Kbp</a:t>
            </a:r>
            <a:endParaRPr lang="en-US" dirty="0"/>
          </a:p>
          <a:p>
            <a:r>
              <a:rPr lang="en-US" dirty="0"/>
              <a:t>Accuracy per base from 0.1% to 15%</a:t>
            </a:r>
          </a:p>
          <a:p>
            <a:r>
              <a:rPr lang="en-US" dirty="0"/>
              <a:t>Cost per base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12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2002</Words>
  <Application>Microsoft Macintosh PowerPoint</Application>
  <PresentationFormat>On-screen Show (4:3)</PresentationFormat>
  <Paragraphs>552</Paragraphs>
  <Slides>58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Next Generation Sequencing –  An Overview</vt:lpstr>
      <vt:lpstr>Outline:</vt:lpstr>
      <vt:lpstr>HISTORY</vt:lpstr>
      <vt:lpstr>What is sequencing?</vt:lpstr>
      <vt:lpstr>Once upon a time…</vt:lpstr>
      <vt:lpstr>2006 REVOLUTION</vt:lpstr>
      <vt:lpstr>PowerPoint Presentation</vt:lpstr>
      <vt:lpstr>NGS technologies</vt:lpstr>
      <vt:lpstr>Differences between platforms</vt:lpstr>
      <vt:lpstr>Illumina</vt:lpstr>
      <vt:lpstr>Illumina: bridge amplification</vt:lpstr>
      <vt:lpstr>Ion Torrent</vt:lpstr>
      <vt:lpstr>Ion Torrent - H+ ion-sensitive field effect transistors </vt:lpstr>
      <vt:lpstr>PowerPoint Presentation</vt:lpstr>
      <vt:lpstr>PacBio SMRT-technology</vt:lpstr>
      <vt:lpstr>PacBio SMRT - technology</vt:lpstr>
      <vt:lpstr>PowerPoint Presentation</vt:lpstr>
      <vt:lpstr>PowerPoint Presentation</vt:lpstr>
      <vt:lpstr>Main types of equipment</vt:lpstr>
      <vt:lpstr>PowerPoint Presentation</vt:lpstr>
      <vt:lpstr>NGS/MPS applications</vt:lpstr>
      <vt:lpstr>        De novo sequencing</vt:lpstr>
      <vt:lpstr>              De novo sequencing:</vt:lpstr>
      <vt:lpstr>PowerPoint Presentation</vt:lpstr>
      <vt:lpstr>PowerPoint Presentation</vt:lpstr>
      <vt:lpstr>Transcriptome sequencing  (RNA-seq)</vt:lpstr>
      <vt:lpstr>mRNA: rRNA depletion  vs polyA selection</vt:lpstr>
      <vt:lpstr>RNA-seq experimental setup</vt:lpstr>
      <vt:lpstr>Amplicon sequencing</vt:lpstr>
      <vt:lpstr>Amplicon sequencing</vt:lpstr>
      <vt:lpstr>Size-related bias in  amplicon-seq</vt:lpstr>
      <vt:lpstr>When you sequence  an amplicon…</vt:lpstr>
      <vt:lpstr>Main types of equipment &amp; applications</vt:lpstr>
      <vt:lpstr>What is The BEST?</vt:lpstr>
      <vt:lpstr>Other technologies for scaffolding of genomes</vt:lpstr>
      <vt:lpstr>SAMPLE QUALITY REQUIREMENTS</vt:lpstr>
      <vt:lpstr>Sample prep: take home message</vt:lpstr>
      <vt:lpstr>Making an NGS library</vt:lpstr>
      <vt:lpstr>PowerPoint Presentation</vt:lpstr>
      <vt:lpstr>PowerPoint Presentation</vt:lpstr>
      <vt:lpstr>What do absorption ratios tell us?</vt:lpstr>
      <vt:lpstr>How to make a correct measurement</vt:lpstr>
      <vt:lpstr>Let’s get philosophical </vt:lpstr>
      <vt:lpstr>Since the beginning of Genomics:</vt:lpstr>
      <vt:lpstr>PowerPoint Presentation</vt:lpstr>
      <vt:lpstr>… paradigm change</vt:lpstr>
      <vt:lpstr>PowerPoint Presentation</vt:lpstr>
      <vt:lpstr>Main challenge - DATA ANALYSIS and DATA STORAGE</vt:lpstr>
      <vt:lpstr>NGI-portal</vt:lpstr>
      <vt:lpstr>Good reading:</vt:lpstr>
      <vt:lpstr>PowerPoint Presentation</vt:lpstr>
      <vt:lpstr>National Genomics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SciLife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 –  An Overview</dc:title>
  <dc:creator>Olga Vinnere Pettersson</dc:creator>
  <cp:lastModifiedBy>Olga Vinnere Pettersson</cp:lastModifiedBy>
  <cp:revision>50</cp:revision>
  <cp:lastPrinted>2016-09-20T12:36:42Z</cp:lastPrinted>
  <dcterms:created xsi:type="dcterms:W3CDTF">2015-11-18T07:35:35Z</dcterms:created>
  <dcterms:modified xsi:type="dcterms:W3CDTF">2016-11-29T09:56:40Z</dcterms:modified>
</cp:coreProperties>
</file>